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57" r:id="rId3"/>
    <p:sldId id="276" r:id="rId4"/>
    <p:sldId id="258" r:id="rId5"/>
    <p:sldId id="259" r:id="rId6"/>
    <p:sldId id="260" r:id="rId7"/>
    <p:sldId id="264" r:id="rId8"/>
    <p:sldId id="265" r:id="rId9"/>
    <p:sldId id="266" r:id="rId10"/>
    <p:sldId id="267" r:id="rId11"/>
    <p:sldId id="268" r:id="rId12"/>
    <p:sldId id="271" r:id="rId13"/>
    <p:sldId id="269" r:id="rId14"/>
    <p:sldId id="270" r:id="rId15"/>
    <p:sldId id="275" r:id="rId16"/>
    <p:sldId id="263" r:id="rId1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1pPr>
    <a:lvl2pPr marL="0" marR="0" indent="228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2pPr>
    <a:lvl3pPr marL="0" marR="0" indent="457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3pPr>
    <a:lvl4pPr marL="0" marR="0" indent="685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4pPr>
    <a:lvl5pPr marL="0" marR="0" indent="9144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5pPr>
    <a:lvl6pPr marL="0" marR="0" indent="11430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6pPr>
    <a:lvl7pPr marL="0" marR="0" indent="1371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7pPr>
    <a:lvl8pPr marL="0" marR="0" indent="1600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8pPr>
    <a:lvl9pPr marL="0" marR="0" indent="1828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aj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aj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474" y="42"/>
      </p:cViewPr>
      <p:guideLst>
        <p:guide orient="horz" pos="432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8" name="Shape 48"/>
          <p:cNvSpPr>
            <a:spLocks noGrp="1" noRot="1" noChangeAspect="1"/>
          </p:cNvSpPr>
          <p:nvPr>
            <p:ph type="sldImg"/>
          </p:nvPr>
        </p:nvSpPr>
        <p:spPr>
          <a:xfrm>
            <a:off x="1143000" y="685800"/>
            <a:ext cx="4572000" cy="3429000"/>
          </a:xfrm>
          <a:prstGeom prst="rect">
            <a:avLst/>
          </a:prstGeom>
        </p:spPr>
        <p:txBody>
          <a:bodyPr/>
          <a:lstStyle/>
          <a:p>
            <a:endParaRPr/>
          </a:p>
        </p:txBody>
      </p:sp>
      <p:sp>
        <p:nvSpPr>
          <p:cNvPr id="49" name="Shape 49"/>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166211256"/>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endParaRPr lang="ru-RU" dirty="0"/>
          </a:p>
        </p:txBody>
      </p:sp>
    </p:spTree>
    <p:extLst>
      <p:ext uri="{BB962C8B-B14F-4D97-AF65-F5344CB8AC3E}">
        <p14:creationId xmlns:p14="http://schemas.microsoft.com/office/powerpoint/2010/main" val="2302532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Заголовок и подзаголовок">
    <p:spTree>
      <p:nvGrpSpPr>
        <p:cNvPr id="1" name=""/>
        <p:cNvGrpSpPr/>
        <p:nvPr/>
      </p:nvGrpSpPr>
      <p:grpSpPr>
        <a:xfrm>
          <a:off x="0" y="0"/>
          <a:ext cx="0" cy="0"/>
          <a:chOff x="0" y="0"/>
          <a:chExt cx="0" cy="0"/>
        </a:xfrm>
      </p:grpSpPr>
      <p:sp>
        <p:nvSpPr>
          <p:cNvPr id="6" name="Прямоугольник"/>
          <p:cNvSpPr/>
          <p:nvPr/>
        </p:nvSpPr>
        <p:spPr>
          <a:xfrm>
            <a:off x="5230254" y="-37339"/>
            <a:ext cx="19217708" cy="13716001"/>
          </a:xfrm>
          <a:prstGeom prst="rect">
            <a:avLst/>
          </a:prstGeom>
          <a:solidFill>
            <a:srgbClr val="FFFFFF"/>
          </a:solidFill>
          <a:ln w="12700">
            <a:miter lim="400000"/>
          </a:ln>
        </p:spPr>
        <p:txBody>
          <a:bodyPr lIns="71437" tIns="71437" rIns="71437" bIns="71437" anchor="ctr"/>
          <a:lstStyle/>
          <a:p>
            <a:pPr>
              <a:defRPr sz="3200">
                <a:solidFill>
                  <a:srgbClr val="FFFFFF"/>
                </a:solidFill>
              </a:defRPr>
            </a:pPr>
            <a:endParaRPr/>
          </a:p>
        </p:txBody>
      </p:sp>
      <p:sp>
        <p:nvSpPr>
          <p:cNvPr id="7"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Фото">
    <p:bg>
      <p:bgPr>
        <a:solidFill>
          <a:srgbClr val="FFFFFF"/>
        </a:solidFill>
        <a:effectLst/>
      </p:bgPr>
    </p:bg>
    <p:spTree>
      <p:nvGrpSpPr>
        <p:cNvPr id="1" name=""/>
        <p:cNvGrpSpPr/>
        <p:nvPr/>
      </p:nvGrpSpPr>
      <p:grpSpPr>
        <a:xfrm>
          <a:off x="0" y="0"/>
          <a:ext cx="0" cy="0"/>
          <a:chOff x="0" y="0"/>
          <a:chExt cx="0" cy="0"/>
        </a:xfrm>
      </p:grpSpPr>
      <p:sp>
        <p:nvSpPr>
          <p:cNvPr id="44" name="Изображение"/>
          <p:cNvSpPr>
            <a:spLocks noGrp="1"/>
          </p:cNvSpPr>
          <p:nvPr>
            <p:ph type="pic" idx="13"/>
          </p:nvPr>
        </p:nvSpPr>
        <p:spPr>
          <a:xfrm>
            <a:off x="3048000" y="0"/>
            <a:ext cx="18288000" cy="13716000"/>
          </a:xfrm>
          <a:prstGeom prst="rect">
            <a:avLst/>
          </a:prstGeom>
        </p:spPr>
        <p:txBody>
          <a:bodyPr lIns="91439" tIns="45719" rIns="91439" bIns="45719" anchor="t">
            <a:noAutofit/>
          </a:bodyPr>
          <a:lstStyle/>
          <a:p>
            <a:endParaRPr/>
          </a:p>
        </p:txBody>
      </p:sp>
      <p:sp>
        <p:nvSpPr>
          <p:cNvPr id="45"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Пустой">
    <p:bg>
      <p:bgPr>
        <a:solidFill>
          <a:srgbClr val="FFFFFF"/>
        </a:solidFill>
        <a:effectLst/>
      </p:bgPr>
    </p:bg>
    <p:spTree>
      <p:nvGrpSpPr>
        <p:cNvPr id="1" name=""/>
        <p:cNvGrpSpPr/>
        <p:nvPr/>
      </p:nvGrpSpPr>
      <p:grpSpPr>
        <a:xfrm>
          <a:off x="0" y="0"/>
          <a:ext cx="0" cy="0"/>
          <a:chOff x="0" y="0"/>
          <a:chExt cx="0" cy="0"/>
        </a:xfrm>
      </p:grpSpPr>
      <p:sp>
        <p:nvSpPr>
          <p:cNvPr id="47"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Заголовок — по центру">
    <p:bg>
      <p:bgPr>
        <a:solidFill>
          <a:srgbClr val="FFFFFF"/>
        </a:solidFill>
        <a:effectLst/>
      </p:bgPr>
    </p:bg>
    <p:spTree>
      <p:nvGrpSpPr>
        <p:cNvPr id="1" name=""/>
        <p:cNvGrpSpPr/>
        <p:nvPr/>
      </p:nvGrpSpPr>
      <p:grpSpPr>
        <a:xfrm>
          <a:off x="0" y="0"/>
          <a:ext cx="0" cy="0"/>
          <a:chOff x="0" y="0"/>
          <a:chExt cx="0" cy="0"/>
        </a:xfrm>
      </p:grpSpPr>
      <p:sp>
        <p:nvSpPr>
          <p:cNvPr id="14"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Фото — вертикально">
    <p:bg>
      <p:bgPr>
        <a:solidFill>
          <a:srgbClr val="FFFFFF"/>
        </a:solidFill>
        <a:effectLst/>
      </p:bgPr>
    </p:bg>
    <p:spTree>
      <p:nvGrpSpPr>
        <p:cNvPr id="1" name=""/>
        <p:cNvGrpSpPr/>
        <p:nvPr/>
      </p:nvGrpSpPr>
      <p:grpSpPr>
        <a:xfrm>
          <a:off x="0" y="0"/>
          <a:ext cx="0" cy="0"/>
          <a:chOff x="0" y="0"/>
          <a:chExt cx="0" cy="0"/>
        </a:xfrm>
      </p:grpSpPr>
      <p:sp>
        <p:nvSpPr>
          <p:cNvPr id="16" name="Изображение"/>
          <p:cNvSpPr>
            <a:spLocks noGrp="1"/>
          </p:cNvSpPr>
          <p:nvPr>
            <p:ph type="pic" sz="half" idx="13"/>
          </p:nvPr>
        </p:nvSpPr>
        <p:spPr>
          <a:xfrm>
            <a:off x="12495609" y="892968"/>
            <a:ext cx="7500938" cy="11572876"/>
          </a:xfrm>
          <a:prstGeom prst="rect">
            <a:avLst/>
          </a:prstGeom>
        </p:spPr>
        <p:txBody>
          <a:bodyPr lIns="91439" tIns="45719" rIns="91439" bIns="45719" anchor="t">
            <a:noAutofit/>
          </a:bodyPr>
          <a:lstStyle/>
          <a:p>
            <a:endParaRPr/>
          </a:p>
        </p:txBody>
      </p:sp>
      <p:sp>
        <p:nvSpPr>
          <p:cNvPr id="17" name="Текст заголовка"/>
          <p:cNvSpPr txBox="1">
            <a:spLocks noGrp="1"/>
          </p:cNvSpPr>
          <p:nvPr>
            <p:ph type="title"/>
          </p:nvPr>
        </p:nvSpPr>
        <p:spPr>
          <a:xfrm>
            <a:off x="4387453" y="892968"/>
            <a:ext cx="7500938" cy="5607845"/>
          </a:xfrm>
          <a:prstGeom prst="rect">
            <a:avLst/>
          </a:prstGeom>
        </p:spPr>
        <p:txBody>
          <a:bodyPr anchor="b"/>
          <a:lstStyle>
            <a:lvl1pPr>
              <a:defRPr sz="8400"/>
            </a:lvl1pPr>
          </a:lstStyle>
          <a:p>
            <a:r>
              <a:t>Текст заголовка</a:t>
            </a:r>
          </a:p>
        </p:txBody>
      </p:sp>
      <p:sp>
        <p:nvSpPr>
          <p:cNvPr id="18" name="Уровень текста 1…"/>
          <p:cNvSpPr txBox="1">
            <a:spLocks noGrp="1"/>
          </p:cNvSpPr>
          <p:nvPr>
            <p:ph type="body" sz="quarter" idx="1"/>
          </p:nvPr>
        </p:nvSpPr>
        <p:spPr>
          <a:xfrm>
            <a:off x="4387453" y="6697265"/>
            <a:ext cx="7500938" cy="5768579"/>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9"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Заголовок — вверху">
    <p:spTree>
      <p:nvGrpSpPr>
        <p:cNvPr id="1" name=""/>
        <p:cNvGrpSpPr/>
        <p:nvPr/>
      </p:nvGrpSpPr>
      <p:grpSpPr>
        <a:xfrm>
          <a:off x="0" y="0"/>
          <a:ext cx="0" cy="0"/>
          <a:chOff x="0" y="0"/>
          <a:chExt cx="0" cy="0"/>
        </a:xfrm>
      </p:grpSpPr>
      <p:sp>
        <p:nvSpPr>
          <p:cNvPr id="21"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Заголовок и пункты">
    <p:bg>
      <p:bgPr>
        <a:solidFill>
          <a:srgbClr val="FFFFFF"/>
        </a:solidFill>
        <a:effectLst/>
      </p:bgPr>
    </p:bg>
    <p:spTree>
      <p:nvGrpSpPr>
        <p:cNvPr id="1" name=""/>
        <p:cNvGrpSpPr/>
        <p:nvPr/>
      </p:nvGrpSpPr>
      <p:grpSpPr>
        <a:xfrm>
          <a:off x="0" y="0"/>
          <a:ext cx="0" cy="0"/>
          <a:chOff x="0" y="0"/>
          <a:chExt cx="0" cy="0"/>
        </a:xfrm>
      </p:grpSpPr>
      <p:sp>
        <p:nvSpPr>
          <p:cNvPr id="23" name="Текст заголовка"/>
          <p:cNvSpPr txBox="1">
            <a:spLocks noGrp="1"/>
          </p:cNvSpPr>
          <p:nvPr>
            <p:ph type="title"/>
          </p:nvPr>
        </p:nvSpPr>
        <p:spPr>
          <a:prstGeom prst="rect">
            <a:avLst/>
          </a:prstGeom>
        </p:spPr>
        <p:txBody>
          <a:bodyPr/>
          <a:lstStyle/>
          <a:p>
            <a:r>
              <a:t>Текст заголовка</a:t>
            </a:r>
          </a:p>
        </p:txBody>
      </p:sp>
      <p:sp>
        <p:nvSpPr>
          <p:cNvPr id="24" name="Уровень текста 1…"/>
          <p:cNvSpPr txBox="1">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5"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Заголовок, пункты и фото">
    <p:bg>
      <p:bgPr>
        <a:solidFill>
          <a:srgbClr val="FFFFFF"/>
        </a:solidFill>
        <a:effectLst/>
      </p:bgPr>
    </p:bg>
    <p:spTree>
      <p:nvGrpSpPr>
        <p:cNvPr id="1" name=""/>
        <p:cNvGrpSpPr/>
        <p:nvPr/>
      </p:nvGrpSpPr>
      <p:grpSpPr>
        <a:xfrm>
          <a:off x="0" y="0"/>
          <a:ext cx="0" cy="0"/>
          <a:chOff x="0" y="0"/>
          <a:chExt cx="0" cy="0"/>
        </a:xfrm>
      </p:grpSpPr>
      <p:sp>
        <p:nvSpPr>
          <p:cNvPr id="27" name="Изображение"/>
          <p:cNvSpPr>
            <a:spLocks noGrp="1"/>
          </p:cNvSpPr>
          <p:nvPr>
            <p:ph type="pic" sz="quarter" idx="13"/>
          </p:nvPr>
        </p:nvSpPr>
        <p:spPr>
          <a:xfrm>
            <a:off x="12495609" y="3661171"/>
            <a:ext cx="7500938" cy="8840392"/>
          </a:xfrm>
          <a:prstGeom prst="rect">
            <a:avLst/>
          </a:prstGeom>
        </p:spPr>
        <p:txBody>
          <a:bodyPr lIns="91439" tIns="45719" rIns="91439" bIns="45719" anchor="t">
            <a:noAutofit/>
          </a:bodyPr>
          <a:lstStyle/>
          <a:p>
            <a:endParaRPr/>
          </a:p>
        </p:txBody>
      </p:sp>
      <p:sp>
        <p:nvSpPr>
          <p:cNvPr id="28" name="Текст заголовка"/>
          <p:cNvSpPr txBox="1">
            <a:spLocks noGrp="1"/>
          </p:cNvSpPr>
          <p:nvPr>
            <p:ph type="title"/>
          </p:nvPr>
        </p:nvSpPr>
        <p:spPr>
          <a:prstGeom prst="rect">
            <a:avLst/>
          </a:prstGeom>
        </p:spPr>
        <p:txBody>
          <a:bodyPr/>
          <a:lstStyle/>
          <a:p>
            <a:r>
              <a:t>Текст заголовка</a:t>
            </a:r>
          </a:p>
        </p:txBody>
      </p:sp>
      <p:sp>
        <p:nvSpPr>
          <p:cNvPr id="29" name="Уровень текста 1…"/>
          <p:cNvSpPr txBox="1">
            <a:spLocks noGrp="1"/>
          </p:cNvSpPr>
          <p:nvPr>
            <p:ph type="body" sz="quarter" idx="1"/>
          </p:nvPr>
        </p:nvSpPr>
        <p:spPr>
          <a:xfrm>
            <a:off x="4387453" y="3661171"/>
            <a:ext cx="7500938" cy="8840392"/>
          </a:xfrm>
          <a:prstGeom prst="rect">
            <a:avLst/>
          </a:prstGeom>
        </p:spPr>
        <p:txBody>
          <a:bodyPr/>
          <a:lstStyle>
            <a:lvl1pPr marL="465364" indent="-465364">
              <a:spcBef>
                <a:spcPts val="4500"/>
              </a:spcBef>
              <a:defRPr sz="3800"/>
            </a:lvl1pPr>
            <a:lvl2pPr marL="808264" indent="-465364">
              <a:spcBef>
                <a:spcPts val="4500"/>
              </a:spcBef>
              <a:defRPr sz="3800"/>
            </a:lvl2pPr>
            <a:lvl3pPr marL="1151164" indent="-465364">
              <a:spcBef>
                <a:spcPts val="4500"/>
              </a:spcBef>
              <a:defRPr sz="3800"/>
            </a:lvl3pPr>
            <a:lvl4pPr marL="1494064" indent="-465364">
              <a:spcBef>
                <a:spcPts val="4500"/>
              </a:spcBef>
              <a:defRPr sz="3800"/>
            </a:lvl4pPr>
            <a:lvl5pPr marL="1836964" indent="-465364">
              <a:spcBef>
                <a:spcPts val="4500"/>
              </a:spcBef>
              <a:defRPr sz="3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0"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Пункты">
    <p:bg>
      <p:bgPr>
        <a:solidFill>
          <a:srgbClr val="FFFFFF"/>
        </a:solidFill>
        <a:effectLst/>
      </p:bgPr>
    </p:bg>
    <p:spTree>
      <p:nvGrpSpPr>
        <p:cNvPr id="1" name=""/>
        <p:cNvGrpSpPr/>
        <p:nvPr/>
      </p:nvGrpSpPr>
      <p:grpSpPr>
        <a:xfrm>
          <a:off x="0" y="0"/>
          <a:ext cx="0" cy="0"/>
          <a:chOff x="0" y="0"/>
          <a:chExt cx="0" cy="0"/>
        </a:xfrm>
      </p:grpSpPr>
      <p:sp>
        <p:nvSpPr>
          <p:cNvPr id="32" name="Уровень текста 1…"/>
          <p:cNvSpPr txBox="1">
            <a:spLocks noGrp="1"/>
          </p:cNvSpPr>
          <p:nvPr>
            <p:ph type="body" idx="1"/>
          </p:nvPr>
        </p:nvSpPr>
        <p:spPr>
          <a:xfrm>
            <a:off x="4387453" y="1785937"/>
            <a:ext cx="15609094" cy="10144126"/>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3"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Фото — 3 шт.">
    <p:bg>
      <p:bgPr>
        <a:solidFill>
          <a:srgbClr val="FFFFFF"/>
        </a:solidFill>
        <a:effectLst/>
      </p:bgPr>
    </p:bg>
    <p:spTree>
      <p:nvGrpSpPr>
        <p:cNvPr id="1" name=""/>
        <p:cNvGrpSpPr/>
        <p:nvPr/>
      </p:nvGrpSpPr>
      <p:grpSpPr>
        <a:xfrm>
          <a:off x="0" y="0"/>
          <a:ext cx="0" cy="0"/>
          <a:chOff x="0" y="0"/>
          <a:chExt cx="0" cy="0"/>
        </a:xfrm>
      </p:grpSpPr>
      <p:sp>
        <p:nvSpPr>
          <p:cNvPr id="35" name="Изображение"/>
          <p:cNvSpPr>
            <a:spLocks noGrp="1"/>
          </p:cNvSpPr>
          <p:nvPr>
            <p:ph type="pic" sz="quarter" idx="13"/>
          </p:nvPr>
        </p:nvSpPr>
        <p:spPr>
          <a:xfrm>
            <a:off x="12495609" y="7161609"/>
            <a:ext cx="7500938" cy="5304235"/>
          </a:xfrm>
          <a:prstGeom prst="rect">
            <a:avLst/>
          </a:prstGeom>
        </p:spPr>
        <p:txBody>
          <a:bodyPr lIns="91439" tIns="45719" rIns="91439" bIns="45719" anchor="t">
            <a:noAutofit/>
          </a:bodyPr>
          <a:lstStyle/>
          <a:p>
            <a:endParaRPr/>
          </a:p>
        </p:txBody>
      </p:sp>
      <p:sp>
        <p:nvSpPr>
          <p:cNvPr id="36" name="Изображение"/>
          <p:cNvSpPr>
            <a:spLocks noGrp="1"/>
          </p:cNvSpPr>
          <p:nvPr>
            <p:ph type="pic" sz="quarter" idx="14"/>
          </p:nvPr>
        </p:nvSpPr>
        <p:spPr>
          <a:xfrm>
            <a:off x="12504353" y="1250156"/>
            <a:ext cx="7500939" cy="5304235"/>
          </a:xfrm>
          <a:prstGeom prst="rect">
            <a:avLst/>
          </a:prstGeom>
        </p:spPr>
        <p:txBody>
          <a:bodyPr lIns="91439" tIns="45719" rIns="91439" bIns="45719" anchor="t">
            <a:noAutofit/>
          </a:bodyPr>
          <a:lstStyle/>
          <a:p>
            <a:endParaRPr/>
          </a:p>
        </p:txBody>
      </p:sp>
      <p:sp>
        <p:nvSpPr>
          <p:cNvPr id="37" name="Изображение"/>
          <p:cNvSpPr>
            <a:spLocks noGrp="1"/>
          </p:cNvSpPr>
          <p:nvPr>
            <p:ph type="pic" sz="half" idx="15"/>
          </p:nvPr>
        </p:nvSpPr>
        <p:spPr>
          <a:xfrm>
            <a:off x="4387453" y="1250156"/>
            <a:ext cx="7500938" cy="11215688"/>
          </a:xfrm>
          <a:prstGeom prst="rect">
            <a:avLst/>
          </a:prstGeom>
        </p:spPr>
        <p:txBody>
          <a:bodyPr lIns="91439" tIns="45719" rIns="91439" bIns="45719" anchor="t">
            <a:noAutofit/>
          </a:bodyPr>
          <a:lstStyle/>
          <a:p>
            <a:endParaRPr/>
          </a:p>
        </p:txBody>
      </p:sp>
      <p:sp>
        <p:nvSpPr>
          <p:cNvPr id="38"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Цитата">
    <p:bg>
      <p:bgPr>
        <a:solidFill>
          <a:srgbClr val="FFFFFF"/>
        </a:solidFill>
        <a:effectLst/>
      </p:bgPr>
    </p:bg>
    <p:spTree>
      <p:nvGrpSpPr>
        <p:cNvPr id="1" name=""/>
        <p:cNvGrpSpPr/>
        <p:nvPr/>
      </p:nvGrpSpPr>
      <p:grpSpPr>
        <a:xfrm>
          <a:off x="0" y="0"/>
          <a:ext cx="0" cy="0"/>
          <a:chOff x="0" y="0"/>
          <a:chExt cx="0" cy="0"/>
        </a:xfrm>
      </p:grpSpPr>
      <p:sp>
        <p:nvSpPr>
          <p:cNvPr id="40" name="–Иван Арсентьев"/>
          <p:cNvSpPr txBox="1">
            <a:spLocks noGrp="1"/>
          </p:cNvSpPr>
          <p:nvPr>
            <p:ph type="body" sz="quarter" idx="13"/>
          </p:nvPr>
        </p:nvSpPr>
        <p:spPr>
          <a:xfrm>
            <a:off x="4833937" y="8947546"/>
            <a:ext cx="14716126" cy="660798"/>
          </a:xfrm>
          <a:prstGeom prst="rect">
            <a:avLst/>
          </a:prstGeom>
        </p:spPr>
        <p:txBody>
          <a:bodyPr anchor="t">
            <a:spAutoFit/>
          </a:bodyPr>
          <a:lstStyle>
            <a:lvl1pPr marL="0" indent="0" algn="ctr">
              <a:spcBef>
                <a:spcPts val="0"/>
              </a:spcBef>
              <a:buSzTx/>
              <a:buNone/>
              <a:defRPr sz="3200">
                <a:latin typeface="Helvetica"/>
                <a:ea typeface="Helvetica"/>
                <a:cs typeface="Helvetica"/>
                <a:sym typeface="Helvetica"/>
              </a:defRPr>
            </a:lvl1pPr>
          </a:lstStyle>
          <a:p>
            <a:r>
              <a:t>–Иван Арсентьев</a:t>
            </a:r>
          </a:p>
        </p:txBody>
      </p:sp>
      <p:sp>
        <p:nvSpPr>
          <p:cNvPr id="41" name="«Место ввода цитаты»."/>
          <p:cNvSpPr txBox="1">
            <a:spLocks noGrp="1"/>
          </p:cNvSpPr>
          <p:nvPr>
            <p:ph type="body" sz="quarter" idx="14"/>
          </p:nvPr>
        </p:nvSpPr>
        <p:spPr>
          <a:xfrm>
            <a:off x="4833937" y="6000353"/>
            <a:ext cx="14716126" cy="965201"/>
          </a:xfrm>
          <a:prstGeom prst="rect">
            <a:avLst/>
          </a:prstGeom>
        </p:spPr>
        <p:txBody>
          <a:bodyPr>
            <a:spAutoFit/>
          </a:bodyPr>
          <a:lstStyle>
            <a:lvl1pPr marL="0" indent="0" algn="ctr">
              <a:spcBef>
                <a:spcPts val="0"/>
              </a:spcBef>
              <a:buSzTx/>
              <a:buNone/>
              <a:defRPr sz="5200"/>
            </a:lvl1pPr>
          </a:lstStyle>
          <a:p>
            <a:r>
              <a:t>«Место ввода цитаты».</a:t>
            </a:r>
          </a:p>
        </p:txBody>
      </p:sp>
      <p:sp>
        <p:nvSpPr>
          <p:cNvPr id="42" name="Номер слайда"/>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53957"/>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4387453" y="625078"/>
            <a:ext cx="15609094" cy="30360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normAutofit/>
          </a:bodyPr>
          <a:lstStyle/>
          <a:p>
            <a:r>
              <a:t>Текст заголовка</a:t>
            </a:r>
          </a:p>
        </p:txBody>
      </p:sp>
      <p:sp>
        <p:nvSpPr>
          <p:cNvPr id="3" name="Уровень текста 1…"/>
          <p:cNvSpPr txBox="1">
            <a:spLocks noGrp="1"/>
          </p:cNvSpPr>
          <p:nvPr>
            <p:ph type="body" idx="1"/>
          </p:nvPr>
        </p:nvSpPr>
        <p:spPr>
          <a:xfrm>
            <a:off x="4387453" y="3661171"/>
            <a:ext cx="15609094" cy="88403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11935814" y="13010554"/>
            <a:ext cx="494513" cy="511176"/>
          </a:xfrm>
          <a:prstGeom prst="rect">
            <a:avLst/>
          </a:prstGeom>
          <a:ln w="12700">
            <a:miter lim="400000"/>
          </a:ln>
        </p:spPr>
        <p:txBody>
          <a:bodyPr wrap="none" lIns="71437" tIns="71437" rIns="71437" bIns="71437">
            <a:spAutoFit/>
          </a:bodyPr>
          <a:lstStyle>
            <a:lvl1pPr>
              <a:defRPr sz="2400"/>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med"/>
  <p:txStyles>
    <p:titleStyle>
      <a:lvl1pPr marL="0" marR="0" indent="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1pPr>
      <a:lvl2pPr marL="0" marR="0" indent="2286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2pPr>
      <a:lvl3pPr marL="0" marR="0" indent="4572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3pPr>
      <a:lvl4pPr marL="0" marR="0" indent="6858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4pPr>
      <a:lvl5pPr marL="0" marR="0" indent="9144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5pPr>
      <a:lvl6pPr marL="0" marR="0" indent="11430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6pPr>
      <a:lvl7pPr marL="0" marR="0" indent="13716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7pPr>
      <a:lvl8pPr marL="0" marR="0" indent="16002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8pPr>
      <a:lvl9pPr marL="0" marR="0" indent="18288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9pPr>
    </p:titleStyle>
    <p:bodyStyle>
      <a:lvl1pPr marL="617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1pPr>
      <a:lvl2pPr marL="10618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2pPr>
      <a:lvl3pPr marL="1506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3pPr>
      <a:lvl4pPr marL="19508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4pPr>
      <a:lvl5pPr marL="2395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5pPr>
      <a:lvl6pPr marL="28398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6pPr>
      <a:lvl7pPr marL="3284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7pPr>
      <a:lvl8pPr marL="37288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8pPr>
      <a:lvl9pPr marL="4173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9pPr>
    </p:bodyStyle>
    <p:other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olymp.hse.ru/data/2018/10/16/1156325322/%D0%9C%D0%B5%D1%82%D0%BE%D0%B4%D0%B8%D1%87%D0%B5%D1%81%D0%BA%D0%B8%D0%B5%20%D1%83%D0%BA%D0%B0%D0%B7%D0%B0%D0%BD%D0%B8%D1%8F_2019_%D0%9F%D1%80%D0%B0%D0%B2%D0%BE.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Линия"/>
          <p:cNvSpPr/>
          <p:nvPr/>
        </p:nvSpPr>
        <p:spPr>
          <a:xfrm flipV="1">
            <a:off x="10370343" y="1604166"/>
            <a:ext cx="1" cy="2777349"/>
          </a:xfrm>
          <a:prstGeom prst="line">
            <a:avLst/>
          </a:prstGeom>
          <a:ln w="12700">
            <a:solidFill>
              <a:srgbClr val="FFFFFF"/>
            </a:solidFill>
            <a:miter lim="400000"/>
          </a:ln>
        </p:spPr>
        <p:txBody>
          <a:bodyPr lIns="71437" tIns="71437" rIns="71437" bIns="71437" anchor="ctr"/>
          <a:lstStyle/>
          <a:p>
            <a:pPr>
              <a:defRPr sz="3200"/>
            </a:pPr>
            <a:endParaRPr/>
          </a:p>
        </p:txBody>
      </p:sp>
      <p:sp>
        <p:nvSpPr>
          <p:cNvPr id="52" name="Очень крутой…"/>
          <p:cNvSpPr txBox="1"/>
          <p:nvPr/>
        </p:nvSpPr>
        <p:spPr>
          <a:xfrm>
            <a:off x="7087983" y="735934"/>
            <a:ext cx="14937194" cy="22569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p>
            <a:pPr algn="l">
              <a:defRPr sz="4200">
                <a:solidFill>
                  <a:srgbClr val="253957"/>
                </a:solidFill>
                <a:latin typeface="+mn-lt"/>
                <a:ea typeface="+mn-ea"/>
                <a:cs typeface="+mn-cs"/>
                <a:sym typeface="Arial Narrow"/>
              </a:defRPr>
            </a:pPr>
            <a:r>
              <a:rPr lang="ru-RU" sz="7200">
                <a:solidFill>
                  <a:srgbClr val="253957"/>
                </a:solidFill>
                <a:sym typeface="Arial Narrow"/>
              </a:rPr>
              <a:t>Конкурс исследовательских и проектных работ школьников «Высший пилотаж» </a:t>
            </a:r>
            <a:endParaRPr lang="ru-RU" sz="9600" dirty="0">
              <a:solidFill>
                <a:srgbClr val="253957"/>
              </a:solidFill>
              <a:sym typeface="Arial Narrow"/>
            </a:endParaRPr>
          </a:p>
        </p:txBody>
      </p:sp>
      <p:sp>
        <p:nvSpPr>
          <p:cNvPr id="54" name="Название подразделения,  лаборатории, факультета и т.д."/>
          <p:cNvSpPr txBox="1"/>
          <p:nvPr/>
        </p:nvSpPr>
        <p:spPr>
          <a:xfrm>
            <a:off x="7116915" y="1561709"/>
            <a:ext cx="9443423" cy="790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algn="l">
              <a:defRPr sz="4200">
                <a:solidFill>
                  <a:srgbClr val="253957"/>
                </a:solidFill>
                <a:latin typeface="+mn-lt"/>
                <a:ea typeface="+mn-ea"/>
                <a:cs typeface="+mn-cs"/>
                <a:sym typeface="Arial Narrow"/>
              </a:defRPr>
            </a:pPr>
            <a:endParaRPr/>
          </a:p>
        </p:txBody>
      </p:sp>
      <p:sp>
        <p:nvSpPr>
          <p:cNvPr id="55" name="Москва, 2017"/>
          <p:cNvSpPr txBox="1"/>
          <p:nvPr/>
        </p:nvSpPr>
        <p:spPr>
          <a:xfrm>
            <a:off x="7116914" y="11800183"/>
            <a:ext cx="15948293" cy="7598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defTabSz="642937">
              <a:defRPr sz="2800">
                <a:solidFill>
                  <a:srgbClr val="253957"/>
                </a:solidFill>
                <a:latin typeface="+mn-lt"/>
                <a:ea typeface="+mn-ea"/>
                <a:cs typeface="+mn-cs"/>
                <a:sym typeface="Arial Narrow"/>
              </a:defRPr>
            </a:lvl1pPr>
          </a:lstStyle>
          <a:p>
            <a:pPr algn="ctr"/>
            <a:r>
              <a:rPr sz="4000" dirty="0" err="1"/>
              <a:t>Москва</a:t>
            </a:r>
            <a:r>
              <a:rPr sz="4000" dirty="0"/>
              <a:t>, </a:t>
            </a:r>
            <a:r>
              <a:rPr sz="4000" dirty="0" smtClean="0"/>
              <a:t>201</a:t>
            </a:r>
            <a:r>
              <a:rPr lang="en-US" sz="4000" dirty="0" smtClean="0"/>
              <a:t>8</a:t>
            </a:r>
            <a:endParaRPr sz="4000" dirty="0"/>
          </a:p>
        </p:txBody>
      </p:sp>
      <p:pic>
        <p:nvPicPr>
          <p:cNvPr id="56" name="Изображение" descr="Изображение"/>
          <p:cNvPicPr>
            <a:picLocks noChangeAspect="1"/>
          </p:cNvPicPr>
          <p:nvPr/>
        </p:nvPicPr>
        <p:blipFill>
          <a:blip r:embed="rId2">
            <a:extLst/>
          </a:blip>
          <a:stretch>
            <a:fillRect/>
          </a:stretch>
        </p:blipFill>
        <p:spPr>
          <a:xfrm>
            <a:off x="1221970" y="1330739"/>
            <a:ext cx="2736119" cy="2645547"/>
          </a:xfrm>
          <a:prstGeom prst="rect">
            <a:avLst/>
          </a:prstGeom>
          <a:ln w="12700">
            <a:miter lim="400000"/>
          </a:ln>
        </p:spPr>
      </p:pic>
      <p:sp>
        <p:nvSpPr>
          <p:cNvPr id="8" name="Очень крутой…"/>
          <p:cNvSpPr txBox="1"/>
          <p:nvPr/>
        </p:nvSpPr>
        <p:spPr>
          <a:xfrm>
            <a:off x="11255896" y="4841776"/>
            <a:ext cx="5904656" cy="1731706"/>
          </a:xfrm>
          <a:prstGeom prst="rect">
            <a:avLst/>
          </a:prstGeom>
          <a:ln w="12700">
            <a:miter lim="400000"/>
          </a:ln>
          <a:extLst>
            <a:ext uri="{C572A759-6A51-4108-AA02-DFA0A04FC94B}">
              <ma14:wrappingTextBoxFlag xmlns="" xmlns:ma14="http://schemas.microsoft.com/office/mac/drawingml/2011/main" val="1"/>
            </a:ext>
          </a:extLst>
        </p:spPr>
        <p:txBody>
          <a:bodyPr lIns="30004" tIns="30004" rIns="30004" bIns="30004" anchor="b"/>
          <a:lstStyle/>
          <a:p>
            <a:pPr>
              <a:defRPr sz="7000" b="1" cap="all">
                <a:solidFill>
                  <a:srgbClr val="253957"/>
                </a:solidFill>
                <a:latin typeface="+mn-lt"/>
                <a:ea typeface="+mn-ea"/>
                <a:cs typeface="+mn-cs"/>
                <a:sym typeface="Arial Narrow"/>
              </a:defRPr>
            </a:pPr>
            <a:r>
              <a:rPr lang="ru-RU" sz="7200" dirty="0" smtClean="0"/>
              <a:t>направление</a:t>
            </a:r>
            <a:br>
              <a:rPr lang="ru-RU" sz="7200" dirty="0" smtClean="0"/>
            </a:br>
            <a:r>
              <a:rPr lang="ru-RU" sz="7200" dirty="0" smtClean="0"/>
              <a:t>«Право»</a:t>
            </a:r>
            <a:endParaRPr sz="7200" dirty="0"/>
          </a:p>
        </p:txBody>
      </p:sp>
      <p:sp>
        <p:nvSpPr>
          <p:cNvPr id="9" name="Очень крутой подзаголовок презентации"/>
          <p:cNvSpPr txBox="1"/>
          <p:nvPr/>
        </p:nvSpPr>
        <p:spPr>
          <a:xfrm>
            <a:off x="6935416" y="7578080"/>
            <a:ext cx="15553728" cy="2833428"/>
          </a:xfrm>
          <a:prstGeom prst="rect">
            <a:avLst/>
          </a:prstGeom>
          <a:ln w="12700">
            <a:miter lim="400000"/>
          </a:ln>
          <a:extLst>
            <a:ext uri="{C572A759-6A51-4108-AA02-DFA0A04FC94B}">
              <ma14:wrappingTextBoxFlag xmlns="" xmlns:ma14="http://schemas.microsoft.com/office/mac/drawingml/2011/main" val="1"/>
            </a:ext>
          </a:extLst>
        </p:spPr>
        <p:txBody>
          <a:bodyPr lIns="30004" tIns="30004" rIns="30004" bIns="30004"/>
          <a:lstStyle>
            <a:lvl1pPr algn="l">
              <a:defRPr sz="4200">
                <a:solidFill>
                  <a:srgbClr val="253957"/>
                </a:solidFill>
                <a:latin typeface="+mn-lt"/>
                <a:ea typeface="+mn-ea"/>
                <a:cs typeface="+mn-cs"/>
                <a:sym typeface="Arial Narrow"/>
              </a:defRPr>
            </a:lvl1pPr>
          </a:lstStyle>
          <a:p>
            <a:pPr algn="ctr"/>
            <a:r>
              <a:rPr lang="ru-RU" sz="7200" dirty="0" err="1" smtClean="0"/>
              <a:t>Вебинар</a:t>
            </a:r>
            <a:r>
              <a:rPr lang="ru-RU" sz="7200" dirty="0" smtClean="0"/>
              <a:t> для членов экспертных комиссий «Высший пилотаж – Регион»</a:t>
            </a:r>
            <a:endParaRPr sz="7200" dirty="0"/>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047672" y="6143620"/>
            <a:ext cx="21523142" cy="48426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304800" indent="-304800" algn="l">
              <a:spcBef>
                <a:spcPts val="2800"/>
              </a:spcBef>
              <a:buSzPct val="100000"/>
              <a:buAutoNum type="arabicPeriod"/>
              <a:defRPr sz="2800">
                <a:solidFill>
                  <a:srgbClr val="253957"/>
                </a:solidFill>
                <a:latin typeface="+mn-lt"/>
                <a:ea typeface="+mn-ea"/>
                <a:cs typeface="+mn-cs"/>
                <a:sym typeface="Arial Narrow"/>
              </a:defRPr>
            </a:pPr>
            <a:endParaRPr sz="3600"/>
          </a:p>
        </p:txBody>
      </p:sp>
      <p:sp>
        <p:nvSpPr>
          <p:cNvPr id="73" name="Очень крутой заголовок…"/>
          <p:cNvSpPr txBox="1"/>
          <p:nvPr/>
        </p:nvSpPr>
        <p:spPr>
          <a:xfrm>
            <a:off x="1115664" y="2972786"/>
            <a:ext cx="21506374"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dirty="0" smtClean="0"/>
              <a:t>Как писать? </a:t>
            </a:r>
            <a:endParaRPr/>
          </a:p>
        </p:txBody>
      </p:sp>
      <p:sp>
        <p:nvSpPr>
          <p:cNvPr id="74" name="Заголовок основного текста"/>
          <p:cNvSpPr txBox="1"/>
          <p:nvPr/>
        </p:nvSpPr>
        <p:spPr>
          <a:xfrm>
            <a:off x="976234" y="9072578"/>
            <a:ext cx="20927434"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pPr algn="just"/>
            <a:endParaRPr lang="ru-RU" sz="4000" b="0" dirty="0" smtClean="0"/>
          </a:p>
          <a:p>
            <a:pPr algn="just">
              <a:buFontTx/>
              <a:buChar char="-"/>
            </a:pPr>
            <a:r>
              <a:rPr lang="ru-RU" sz="4000" b="0" dirty="0" smtClean="0"/>
              <a:t> Методические рекомендации по юридико-техническому оформлению законопроектов и комментарии к ним (письмо Аппарата ГД ФС РФ от 18.11.2003 N вн2-18/490 и комментарии 2013-ого года)</a:t>
            </a:r>
          </a:p>
          <a:p>
            <a:pPr algn="just">
              <a:buFontTx/>
              <a:buChar char="-"/>
            </a:pPr>
            <a:endParaRPr lang="ru-RU" sz="4000" b="0" dirty="0" smtClean="0"/>
          </a:p>
          <a:p>
            <a:pPr algn="just">
              <a:buFontTx/>
              <a:buChar char="-"/>
            </a:pPr>
            <a:r>
              <a:rPr lang="ru-RU" sz="4000" b="0" dirty="0" smtClean="0"/>
              <a:t> Методические рекомендации Государственной Думы Федерального Собрания от 6 августа 2013 г. «По лингвистической экспертизе законопроектов»</a:t>
            </a:r>
          </a:p>
          <a:p>
            <a:pPr algn="just"/>
            <a:endParaRPr lang="ru-RU" sz="4000" b="0" dirty="0" smtClean="0"/>
          </a:p>
          <a:p>
            <a:pPr algn="just">
              <a:buFontTx/>
              <a:buChar char="-"/>
            </a:pPr>
            <a:r>
              <a:rPr lang="ru-RU" sz="4000" b="0" dirty="0" smtClean="0"/>
              <a:t> Методика проведения антикоррупционной экспертизы нормативных правовых актов и проектов нормативных правовых актов (утв. постановлением Правительства РФ от 26 февраля 2010 г. N 96)</a:t>
            </a:r>
            <a:endParaRPr sz="4000" b="0"/>
          </a:p>
        </p:txBody>
      </p:sp>
      <p:sp>
        <p:nvSpPr>
          <p:cNvPr id="75"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sp>
        <p:nvSpPr>
          <p:cNvPr id="76" name="Название подразделения, лаборатории, факультета и т.д."/>
          <p:cNvSpPr txBox="1"/>
          <p:nvPr/>
        </p:nvSpPr>
        <p:spPr>
          <a:xfrm>
            <a:off x="11338744" y="956276"/>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a:p>
        </p:txBody>
      </p:sp>
      <p:pic>
        <p:nvPicPr>
          <p:cNvPr id="77" name="Изображение" descr="Изображение"/>
          <p:cNvPicPr>
            <a:picLocks noChangeAspect="1"/>
          </p:cNvPicPr>
          <p:nvPr/>
        </p:nvPicPr>
        <p:blipFill>
          <a:blip r:embed="rId2">
            <a:extLst/>
          </a:blip>
          <a:stretch>
            <a:fillRect/>
          </a:stretch>
        </p:blipFill>
        <p:spPr>
          <a:xfrm>
            <a:off x="1226606" y="586180"/>
            <a:ext cx="1199579" cy="1199579"/>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047672" y="6143620"/>
            <a:ext cx="21523142" cy="48426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304800" indent="-304800" algn="l">
              <a:spcBef>
                <a:spcPts val="2800"/>
              </a:spcBef>
              <a:buSzPct val="100000"/>
              <a:buAutoNum type="arabicPeriod"/>
              <a:defRPr sz="2800">
                <a:solidFill>
                  <a:srgbClr val="253957"/>
                </a:solidFill>
                <a:latin typeface="+mn-lt"/>
                <a:ea typeface="+mn-ea"/>
                <a:cs typeface="+mn-cs"/>
                <a:sym typeface="Arial Narrow"/>
              </a:defRPr>
            </a:pPr>
            <a:endParaRPr sz="3600"/>
          </a:p>
        </p:txBody>
      </p:sp>
      <p:sp>
        <p:nvSpPr>
          <p:cNvPr id="73" name="Очень крутой заголовок…"/>
          <p:cNvSpPr txBox="1"/>
          <p:nvPr/>
        </p:nvSpPr>
        <p:spPr>
          <a:xfrm>
            <a:off x="1115664" y="2972786"/>
            <a:ext cx="21506374"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dirty="0" smtClean="0"/>
              <a:t>Частые проблемы</a:t>
            </a:r>
            <a:endParaRPr/>
          </a:p>
        </p:txBody>
      </p:sp>
      <p:sp>
        <p:nvSpPr>
          <p:cNvPr id="74" name="Заголовок основного текста"/>
          <p:cNvSpPr txBox="1"/>
          <p:nvPr/>
        </p:nvSpPr>
        <p:spPr>
          <a:xfrm>
            <a:off x="1119110" y="9358330"/>
            <a:ext cx="20927434"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pPr algn="just">
              <a:lnSpc>
                <a:spcPct val="150000"/>
              </a:lnSpc>
              <a:buFontTx/>
              <a:buChar char="-"/>
            </a:pPr>
            <a:r>
              <a:rPr lang="ru-RU" sz="4000" b="0" dirty="0" smtClean="0"/>
              <a:t> Использование терминов, у которых отсутствует легальная дефиниция, без пояснения; </a:t>
            </a:r>
          </a:p>
          <a:p>
            <a:pPr algn="just">
              <a:lnSpc>
                <a:spcPct val="150000"/>
              </a:lnSpc>
              <a:buFontTx/>
              <a:buChar char="-"/>
            </a:pPr>
            <a:r>
              <a:rPr lang="ru-RU" sz="4000" b="0" dirty="0" smtClean="0"/>
              <a:t> Использование терминов, у которых есть легальная дефиниция, с ошибками; </a:t>
            </a:r>
          </a:p>
          <a:p>
            <a:pPr algn="just">
              <a:lnSpc>
                <a:spcPct val="150000"/>
              </a:lnSpc>
              <a:buFontTx/>
              <a:buChar char="-"/>
            </a:pPr>
            <a:r>
              <a:rPr lang="ru-RU" sz="4000" b="0" dirty="0" smtClean="0"/>
              <a:t> Несогласованность, громоздкость конструкций, потеря логики повествования; </a:t>
            </a:r>
          </a:p>
          <a:p>
            <a:pPr algn="just">
              <a:lnSpc>
                <a:spcPct val="150000"/>
              </a:lnSpc>
              <a:buFontTx/>
              <a:buChar char="-"/>
            </a:pPr>
            <a:r>
              <a:rPr lang="ru-RU" sz="4000" b="0" dirty="0" smtClean="0"/>
              <a:t> Путаница с датами, периодами, сроками; </a:t>
            </a:r>
          </a:p>
          <a:p>
            <a:pPr algn="just">
              <a:lnSpc>
                <a:spcPct val="150000"/>
              </a:lnSpc>
              <a:buFontTx/>
              <a:buChar char="-"/>
            </a:pPr>
            <a:r>
              <a:rPr lang="ru-RU" sz="4000" b="0" dirty="0" smtClean="0"/>
              <a:t> Дискреционные полномочия, предоставляемые органам власти; </a:t>
            </a:r>
          </a:p>
          <a:p>
            <a:pPr algn="just">
              <a:lnSpc>
                <a:spcPct val="150000"/>
              </a:lnSpc>
              <a:buFontTx/>
              <a:buChar char="-"/>
            </a:pPr>
            <a:r>
              <a:rPr lang="ru-RU" sz="4000" b="0" dirty="0" smtClean="0"/>
              <a:t> Открытые списки (там, где логика НПА диктует необходимость закрытого перечня) </a:t>
            </a:r>
          </a:p>
        </p:txBody>
      </p:sp>
      <p:sp>
        <p:nvSpPr>
          <p:cNvPr id="75"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sp>
        <p:nvSpPr>
          <p:cNvPr id="76" name="Название подразделения, лаборатории, факультета и т.д."/>
          <p:cNvSpPr txBox="1"/>
          <p:nvPr/>
        </p:nvSpPr>
        <p:spPr>
          <a:xfrm>
            <a:off x="11338744" y="956276"/>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a:p>
        </p:txBody>
      </p:sp>
      <p:pic>
        <p:nvPicPr>
          <p:cNvPr id="77" name="Изображение" descr="Изображение"/>
          <p:cNvPicPr>
            <a:picLocks noChangeAspect="1"/>
          </p:cNvPicPr>
          <p:nvPr/>
        </p:nvPicPr>
        <p:blipFill>
          <a:blip r:embed="rId2">
            <a:extLst/>
          </a:blip>
          <a:stretch>
            <a:fillRect/>
          </a:stretch>
        </p:blipFill>
        <p:spPr>
          <a:xfrm>
            <a:off x="1226606" y="586180"/>
            <a:ext cx="1199579" cy="1199579"/>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047672" y="6143620"/>
            <a:ext cx="21523142" cy="48426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304800" indent="-304800" algn="l">
              <a:spcBef>
                <a:spcPts val="2800"/>
              </a:spcBef>
              <a:buSzPct val="100000"/>
              <a:buAutoNum type="arabicPeriod"/>
              <a:defRPr sz="2800">
                <a:solidFill>
                  <a:srgbClr val="253957"/>
                </a:solidFill>
                <a:latin typeface="+mn-lt"/>
                <a:ea typeface="+mn-ea"/>
                <a:cs typeface="+mn-cs"/>
                <a:sym typeface="Arial Narrow"/>
              </a:defRPr>
            </a:pPr>
            <a:endParaRPr sz="3600"/>
          </a:p>
        </p:txBody>
      </p:sp>
      <p:sp>
        <p:nvSpPr>
          <p:cNvPr id="73" name="Очень крутой заголовок…"/>
          <p:cNvSpPr txBox="1"/>
          <p:nvPr/>
        </p:nvSpPr>
        <p:spPr>
          <a:xfrm>
            <a:off x="1115664" y="2972786"/>
            <a:ext cx="21506374"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endParaRPr/>
          </a:p>
        </p:txBody>
      </p:sp>
      <p:sp>
        <p:nvSpPr>
          <p:cNvPr id="74" name="Заголовок основного текста"/>
          <p:cNvSpPr txBox="1"/>
          <p:nvPr/>
        </p:nvSpPr>
        <p:spPr>
          <a:xfrm>
            <a:off x="976234" y="7929570"/>
            <a:ext cx="20927434" cy="3571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endParaRPr lang="ru-RU" dirty="0" smtClean="0"/>
          </a:p>
          <a:p>
            <a:pPr algn="just"/>
            <a:endParaRPr lang="ru-RU" dirty="0" smtClean="0"/>
          </a:p>
          <a:p>
            <a:pPr algn="just">
              <a:buFontTx/>
              <a:buChar char="-"/>
            </a:pPr>
            <a:r>
              <a:rPr lang="ru-RU" sz="4000" b="0" dirty="0" smtClean="0"/>
              <a:t> «…письменное согласие первого проректора Иванова И.И. о предоставлении, в случае победы конкретной заявки в конкурсе, помещения для размещения лаборатории и проведения научного исследования под руководством ведущего ученого, находящегося в пригодном техническом состоянии»;</a:t>
            </a:r>
          </a:p>
          <a:p>
            <a:pPr algn="just">
              <a:buFontTx/>
              <a:buChar char="-"/>
            </a:pPr>
            <a:endParaRPr lang="ru-RU" sz="4000" b="0" dirty="0" smtClean="0"/>
          </a:p>
          <a:p>
            <a:pPr algn="just">
              <a:buFontTx/>
              <a:buChar char="-"/>
            </a:pPr>
            <a:r>
              <a:rPr lang="ru-RU" sz="4000" b="0" dirty="0" smtClean="0"/>
              <a:t> «Государственное и муниципальное имущество, включенное в указанные перечни, может быть использовано только в целях предоставления его во владение и (или) в пользование на долгосрочной основе (в том числе по льготным ставкам арендной платы) социально ориентированным некоммерческим организациям»;</a:t>
            </a:r>
          </a:p>
          <a:p>
            <a:pPr algn="just">
              <a:buFontTx/>
              <a:buChar char="-"/>
            </a:pPr>
            <a:endParaRPr lang="ru-RU" sz="4000" b="0" dirty="0" smtClean="0"/>
          </a:p>
          <a:p>
            <a:endParaRPr lang="ru-RU" dirty="0" smtClean="0"/>
          </a:p>
          <a:p>
            <a:endParaRPr lang="ru-RU" dirty="0" smtClean="0"/>
          </a:p>
        </p:txBody>
      </p:sp>
      <p:sp>
        <p:nvSpPr>
          <p:cNvPr id="75"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sp>
        <p:nvSpPr>
          <p:cNvPr id="76" name="Название подразделения, лаборатории, факультета и т.д."/>
          <p:cNvSpPr txBox="1"/>
          <p:nvPr/>
        </p:nvSpPr>
        <p:spPr>
          <a:xfrm>
            <a:off x="11338744" y="956276"/>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a:p>
        </p:txBody>
      </p:sp>
      <p:pic>
        <p:nvPicPr>
          <p:cNvPr id="77" name="Изображение" descr="Изображение"/>
          <p:cNvPicPr>
            <a:picLocks noChangeAspect="1"/>
          </p:cNvPicPr>
          <p:nvPr/>
        </p:nvPicPr>
        <p:blipFill>
          <a:blip r:embed="rId2">
            <a:extLst/>
          </a:blip>
          <a:stretch>
            <a:fillRect/>
          </a:stretch>
        </p:blipFill>
        <p:spPr>
          <a:xfrm>
            <a:off x="1226606" y="586180"/>
            <a:ext cx="1199579" cy="1199579"/>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047672" y="2786034"/>
            <a:ext cx="21523142" cy="48426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304800" indent="-304800" algn="l">
              <a:spcBef>
                <a:spcPts val="2800"/>
              </a:spcBef>
              <a:buSzPct val="100000"/>
              <a:buAutoNum type="arabicPeriod"/>
              <a:defRPr sz="2800">
                <a:solidFill>
                  <a:srgbClr val="253957"/>
                </a:solidFill>
                <a:latin typeface="+mn-lt"/>
                <a:ea typeface="+mn-ea"/>
                <a:cs typeface="+mn-cs"/>
                <a:sym typeface="Arial Narrow"/>
              </a:defRPr>
            </a:pPr>
            <a:endParaRPr sz="3600"/>
          </a:p>
        </p:txBody>
      </p:sp>
      <p:sp>
        <p:nvSpPr>
          <p:cNvPr id="74" name="Заголовок основного текста"/>
          <p:cNvSpPr txBox="1"/>
          <p:nvPr/>
        </p:nvSpPr>
        <p:spPr>
          <a:xfrm>
            <a:off x="1047672" y="11715784"/>
            <a:ext cx="20927434"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pPr algn="just">
              <a:lnSpc>
                <a:spcPct val="150000"/>
              </a:lnSpc>
            </a:pPr>
            <a:r>
              <a:rPr lang="ru-RU" sz="2800" dirty="0" smtClean="0"/>
              <a:t>Статья 18. Субъекты патриотического воспитания граждан</a:t>
            </a:r>
          </a:p>
          <a:p>
            <a:pPr algn="just">
              <a:lnSpc>
                <a:spcPct val="150000"/>
              </a:lnSpc>
            </a:pPr>
            <a:r>
              <a:rPr lang="ru-RU" sz="2800" b="0" dirty="0" smtClean="0"/>
              <a:t>Субъектами патриотического воспитания граждан являются: </a:t>
            </a:r>
          </a:p>
          <a:p>
            <a:pPr marL="742950" indent="-742950" algn="just">
              <a:lnSpc>
                <a:spcPct val="150000"/>
              </a:lnSpc>
              <a:buAutoNum type="arabicParenR"/>
            </a:pPr>
            <a:r>
              <a:rPr lang="ru-RU" sz="2800" b="0" dirty="0" smtClean="0"/>
              <a:t>федеральные органы исполнительной власти, органы исполнительной власти субъектов Российской Федерации, органы местного самоуправления;</a:t>
            </a:r>
          </a:p>
          <a:p>
            <a:pPr marL="742950" indent="-742950" algn="just">
              <a:lnSpc>
                <a:spcPct val="150000"/>
              </a:lnSpc>
              <a:buAutoNum type="arabicParenR"/>
            </a:pPr>
            <a:r>
              <a:rPr lang="ru-RU" sz="2800" b="0" dirty="0" smtClean="0"/>
              <a:t> общественные объединения граждан;</a:t>
            </a:r>
          </a:p>
          <a:p>
            <a:pPr marL="742950" indent="-742950" algn="just">
              <a:lnSpc>
                <a:spcPct val="150000"/>
              </a:lnSpc>
              <a:buAutoNum type="arabicParenR"/>
            </a:pPr>
            <a:r>
              <a:rPr lang="ru-RU" sz="2800" b="0" dirty="0" smtClean="0"/>
              <a:t> предпринимательские структуры, осуществляющие свою деятельность по реализации мероприятий в рамках федеральной системы подготовки граждан к военной службе и патриотическому воспитанию на принципах государственно-частного и муниципально-частного партнерства;</a:t>
            </a:r>
          </a:p>
          <a:p>
            <a:pPr marL="742950" indent="-742950" algn="just">
              <a:lnSpc>
                <a:spcPct val="150000"/>
              </a:lnSpc>
              <a:buAutoNum type="arabicParenR"/>
            </a:pPr>
            <a:r>
              <a:rPr lang="ru-RU" sz="2800" b="0" dirty="0" smtClean="0"/>
              <a:t>трудовые, творческие, научные, воинские и другие коллективы;</a:t>
            </a:r>
          </a:p>
          <a:p>
            <a:pPr marL="742950" indent="-742950" algn="just">
              <a:lnSpc>
                <a:spcPct val="150000"/>
              </a:lnSpc>
              <a:buAutoNum type="arabicParenR"/>
            </a:pPr>
            <a:r>
              <a:rPr lang="ru-RU" sz="2800" b="0" dirty="0" smtClean="0"/>
              <a:t>образовательные организации всех уровней;</a:t>
            </a:r>
          </a:p>
          <a:p>
            <a:pPr marL="742950" indent="-742950" algn="just">
              <a:lnSpc>
                <a:spcPct val="150000"/>
              </a:lnSpc>
              <a:buAutoNum type="arabicParenR"/>
            </a:pPr>
            <a:r>
              <a:rPr lang="ru-RU" sz="2800" b="0" dirty="0" smtClean="0"/>
              <a:t>организации, осуществляющие деятельность по патриотическому явоспитанию;</a:t>
            </a:r>
          </a:p>
          <a:p>
            <a:pPr marL="742950" indent="-742950" algn="just">
              <a:lnSpc>
                <a:spcPct val="150000"/>
              </a:lnSpc>
              <a:buAutoNum type="arabicParenR"/>
            </a:pPr>
            <a:r>
              <a:rPr lang="ru-RU" sz="2800" b="0" dirty="0" smtClean="0"/>
              <a:t>организации культуры;</a:t>
            </a:r>
          </a:p>
          <a:p>
            <a:pPr marL="742950" indent="-742950" algn="just">
              <a:lnSpc>
                <a:spcPct val="150000"/>
              </a:lnSpc>
              <a:buAutoNum type="arabicParenR"/>
            </a:pPr>
            <a:r>
              <a:rPr lang="ru-RU" sz="2800" b="0" dirty="0" smtClean="0"/>
              <a:t>общественные организации граждан и соотечественников, проживающих за рубежом;</a:t>
            </a:r>
          </a:p>
          <a:p>
            <a:pPr marL="742950" indent="-742950" algn="just">
              <a:lnSpc>
                <a:spcPct val="150000"/>
              </a:lnSpc>
              <a:buAutoNum type="arabicParenR"/>
            </a:pPr>
            <a:r>
              <a:rPr lang="ru-RU" sz="2800" b="0" dirty="0" smtClean="0"/>
              <a:t>религиозные организации различных традиционных конфессий;</a:t>
            </a:r>
          </a:p>
          <a:p>
            <a:pPr marL="742950" indent="-742950" algn="just">
              <a:lnSpc>
                <a:spcPct val="150000"/>
              </a:lnSpc>
              <a:buAutoNum type="arabicParenR"/>
            </a:pPr>
            <a:r>
              <a:rPr lang="ru-RU" sz="2800" b="0" dirty="0" smtClean="0"/>
              <a:t>национально-культурные автономии;</a:t>
            </a:r>
          </a:p>
          <a:p>
            <a:pPr marL="742950" indent="-742950" algn="just">
              <a:lnSpc>
                <a:spcPct val="150000"/>
              </a:lnSpc>
              <a:buAutoNum type="arabicParenR"/>
            </a:pPr>
            <a:r>
              <a:rPr lang="ru-RU" sz="2800" b="0" dirty="0" smtClean="0"/>
              <a:t>средства массовой информации; </a:t>
            </a:r>
          </a:p>
          <a:p>
            <a:pPr marL="742950" indent="-742950" algn="just">
              <a:lnSpc>
                <a:spcPct val="150000"/>
              </a:lnSpc>
              <a:buAutoNum type="arabicParenR"/>
            </a:pPr>
            <a:r>
              <a:rPr lang="ru-RU" sz="2800" b="0" dirty="0" smtClean="0"/>
              <a:t>семьи; </a:t>
            </a:r>
          </a:p>
          <a:p>
            <a:pPr marL="742950" indent="-742950" algn="just">
              <a:lnSpc>
                <a:spcPct val="150000"/>
              </a:lnSpc>
              <a:buAutoNum type="arabicParenR"/>
            </a:pPr>
            <a:r>
              <a:rPr lang="ru-RU" sz="2800" b="0" dirty="0" smtClean="0"/>
              <a:t>граждане.</a:t>
            </a:r>
            <a:endParaRPr sz="2800" b="0"/>
          </a:p>
        </p:txBody>
      </p:sp>
      <p:sp>
        <p:nvSpPr>
          <p:cNvPr id="75"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sp>
        <p:nvSpPr>
          <p:cNvPr id="76" name="Название подразделения, лаборатории, факультета и т.д."/>
          <p:cNvSpPr txBox="1"/>
          <p:nvPr/>
        </p:nvSpPr>
        <p:spPr>
          <a:xfrm>
            <a:off x="11338744" y="956276"/>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a:p>
        </p:txBody>
      </p:sp>
      <p:pic>
        <p:nvPicPr>
          <p:cNvPr id="77" name="Изображение" descr="Изображение"/>
          <p:cNvPicPr>
            <a:picLocks noChangeAspect="1"/>
          </p:cNvPicPr>
          <p:nvPr/>
        </p:nvPicPr>
        <p:blipFill>
          <a:blip r:embed="rId2">
            <a:extLst/>
          </a:blip>
          <a:stretch>
            <a:fillRect/>
          </a:stretch>
        </p:blipFill>
        <p:spPr>
          <a:xfrm>
            <a:off x="1226606" y="586180"/>
            <a:ext cx="1199579" cy="1199579"/>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047672" y="6143620"/>
            <a:ext cx="21523142" cy="48426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304800" indent="-304800" algn="l">
              <a:spcBef>
                <a:spcPts val="2800"/>
              </a:spcBef>
              <a:buSzPct val="100000"/>
              <a:buAutoNum type="arabicPeriod"/>
              <a:defRPr sz="2800">
                <a:solidFill>
                  <a:srgbClr val="253957"/>
                </a:solidFill>
                <a:latin typeface="+mn-lt"/>
                <a:ea typeface="+mn-ea"/>
                <a:cs typeface="+mn-cs"/>
                <a:sym typeface="Arial Narrow"/>
              </a:defRPr>
            </a:pPr>
            <a:endParaRPr sz="3600"/>
          </a:p>
        </p:txBody>
      </p:sp>
      <p:sp>
        <p:nvSpPr>
          <p:cNvPr id="73" name="Очень крутой заголовок…"/>
          <p:cNvSpPr txBox="1"/>
          <p:nvPr/>
        </p:nvSpPr>
        <p:spPr>
          <a:xfrm>
            <a:off x="976234" y="2500282"/>
            <a:ext cx="21506374"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dirty="0" smtClean="0"/>
              <a:t>Пояснительная записка</a:t>
            </a:r>
            <a:endParaRPr/>
          </a:p>
        </p:txBody>
      </p:sp>
      <p:sp>
        <p:nvSpPr>
          <p:cNvPr id="74" name="Заголовок основного текста"/>
          <p:cNvSpPr txBox="1"/>
          <p:nvPr/>
        </p:nvSpPr>
        <p:spPr>
          <a:xfrm>
            <a:off x="976234" y="8643950"/>
            <a:ext cx="20927434"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pPr algn="just"/>
            <a:endParaRPr lang="ru-RU" b="0" dirty="0" smtClean="0"/>
          </a:p>
          <a:p>
            <a:pPr algn="just"/>
            <a:endParaRPr lang="ru-RU" b="0" dirty="0" smtClean="0"/>
          </a:p>
          <a:p>
            <a:pPr algn="just"/>
            <a:endParaRPr lang="ru-RU" b="0" dirty="0" smtClean="0"/>
          </a:p>
          <a:p>
            <a:pPr algn="just"/>
            <a:endParaRPr lang="ru-RU" b="0" dirty="0" smtClean="0"/>
          </a:p>
          <a:p>
            <a:pPr algn="just"/>
            <a:r>
              <a:rPr lang="ru-RU" b="0" dirty="0" smtClean="0"/>
              <a:t>Важнейшая часть как законопроекта, так и проекта на конкурс. Как и во время первого чтения законопроекта, когда одобряется либо не одобряется </a:t>
            </a:r>
            <a:r>
              <a:rPr lang="ru-RU" dirty="0" smtClean="0"/>
              <a:t>общая концепция</a:t>
            </a:r>
            <a:r>
              <a:rPr lang="ru-RU" b="0" dirty="0" smtClean="0"/>
              <a:t> законопроекта, при проверке пояснительная записка будет основным источником, </a:t>
            </a:r>
            <a:r>
              <a:rPr lang="ru-RU" dirty="0" smtClean="0"/>
              <a:t>легитимирующим необходимость одобрения</a:t>
            </a:r>
            <a:r>
              <a:rPr lang="ru-RU" b="0" dirty="0" smtClean="0"/>
              <a:t> законопроекта</a:t>
            </a:r>
          </a:p>
          <a:p>
            <a:pPr algn="just"/>
            <a:endParaRPr lang="ru-RU" b="0" dirty="0" smtClean="0"/>
          </a:p>
          <a:p>
            <a:pPr algn="just"/>
            <a:r>
              <a:rPr lang="ru-RU" b="0" dirty="0" smtClean="0"/>
              <a:t>! Цифры, диаграммы и т.п., не являющиеся результатами труда автора проекта, уместно приводить в приложениях к тексту записки</a:t>
            </a:r>
            <a:endParaRPr lang="ru-RU" dirty="0" smtClean="0"/>
          </a:p>
          <a:p>
            <a:pPr algn="just"/>
            <a:endParaRPr lang="ru-RU" dirty="0" smtClean="0"/>
          </a:p>
          <a:p>
            <a:pPr algn="just"/>
            <a:endParaRPr lang="ru-RU" b="0" dirty="0" smtClean="0"/>
          </a:p>
        </p:txBody>
      </p:sp>
      <p:sp>
        <p:nvSpPr>
          <p:cNvPr id="75"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sp>
        <p:nvSpPr>
          <p:cNvPr id="76" name="Название подразделения, лаборатории, факультета и т.д."/>
          <p:cNvSpPr txBox="1"/>
          <p:nvPr/>
        </p:nvSpPr>
        <p:spPr>
          <a:xfrm>
            <a:off x="11338744" y="956276"/>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a:p>
        </p:txBody>
      </p:sp>
      <p:pic>
        <p:nvPicPr>
          <p:cNvPr id="77" name="Изображение" descr="Изображение"/>
          <p:cNvPicPr>
            <a:picLocks noChangeAspect="1"/>
          </p:cNvPicPr>
          <p:nvPr/>
        </p:nvPicPr>
        <p:blipFill>
          <a:blip r:embed="rId2">
            <a:extLst/>
          </a:blip>
          <a:stretch>
            <a:fillRect/>
          </a:stretch>
        </p:blipFill>
        <p:spPr>
          <a:xfrm>
            <a:off x="1226606" y="586180"/>
            <a:ext cx="1199579" cy="1199579"/>
          </a:xfrm>
          <a:prstGeom prst="rect">
            <a:avLst/>
          </a:prstGeom>
          <a:ln w="12700">
            <a:miter lim="400000"/>
          </a:ln>
        </p:spPr>
      </p:pic>
      <p:sp>
        <p:nvSpPr>
          <p:cNvPr id="10" name="Заголовок основного текста"/>
          <p:cNvSpPr txBox="1"/>
          <p:nvPr/>
        </p:nvSpPr>
        <p:spPr>
          <a:xfrm>
            <a:off x="904796" y="8929702"/>
            <a:ext cx="21676320" cy="41676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numCol="2" anchor="b"/>
          <a:lstStyle>
            <a:lvl1pPr algn="l">
              <a:defRPr sz="4200" b="1">
                <a:solidFill>
                  <a:srgbClr val="253957"/>
                </a:solidFill>
                <a:latin typeface="+mn-lt"/>
                <a:ea typeface="+mn-ea"/>
                <a:cs typeface="+mn-cs"/>
                <a:sym typeface="Arial Narrow"/>
              </a:defRPr>
            </a:lvl1pPr>
          </a:lstStyle>
          <a:p>
            <a:pPr algn="just"/>
            <a:r>
              <a:rPr lang="ru-RU" dirty="0" smtClean="0"/>
              <a:t>Приветствуется:</a:t>
            </a:r>
          </a:p>
          <a:p>
            <a:pPr algn="just"/>
            <a:r>
              <a:rPr lang="ru-RU" b="0" dirty="0" smtClean="0"/>
              <a:t>- Объективность </a:t>
            </a:r>
          </a:p>
          <a:p>
            <a:pPr algn="just">
              <a:buFontTx/>
              <a:buChar char="-"/>
            </a:pPr>
            <a:r>
              <a:rPr lang="ru-RU" b="0" dirty="0" smtClean="0"/>
              <a:t> Опора на реальные факты, цифры </a:t>
            </a:r>
          </a:p>
          <a:p>
            <a:pPr algn="just"/>
            <a:r>
              <a:rPr lang="ru-RU" b="0" dirty="0" smtClean="0"/>
              <a:t>(статистика, оценки, прогнозы и т.п.) </a:t>
            </a:r>
          </a:p>
          <a:p>
            <a:pPr algn="just">
              <a:buFontTx/>
              <a:buChar char="-"/>
            </a:pPr>
            <a:r>
              <a:rPr lang="ru-RU" b="0" dirty="0" smtClean="0"/>
              <a:t> Здравомыслие</a:t>
            </a:r>
          </a:p>
          <a:p>
            <a:pPr algn="just">
              <a:buFontTx/>
              <a:buChar char="-"/>
            </a:pPr>
            <a:endParaRPr lang="ru-RU" b="0" dirty="0" smtClean="0"/>
          </a:p>
          <a:p>
            <a:pPr algn="just"/>
            <a:r>
              <a:rPr lang="ru-RU" dirty="0" smtClean="0"/>
              <a:t>Не приветствуется:</a:t>
            </a:r>
            <a:r>
              <a:rPr lang="ru-RU" b="0" dirty="0" smtClean="0"/>
              <a:t> </a:t>
            </a:r>
          </a:p>
          <a:p>
            <a:pPr algn="just">
              <a:buFontTx/>
              <a:buChar char="-"/>
            </a:pPr>
            <a:r>
              <a:rPr lang="ru-RU" b="0" dirty="0" smtClean="0"/>
              <a:t> Оценочные суждения </a:t>
            </a:r>
          </a:p>
          <a:p>
            <a:pPr algn="just">
              <a:buFontTx/>
              <a:buChar char="-"/>
            </a:pPr>
            <a:r>
              <a:rPr lang="ru-RU" b="0" dirty="0" smtClean="0"/>
              <a:t> Выдача желаемого за действительное </a:t>
            </a:r>
          </a:p>
          <a:p>
            <a:pPr algn="just">
              <a:buFontTx/>
              <a:buChar char="-"/>
            </a:pPr>
            <a:r>
              <a:rPr lang="ru-RU" b="0" dirty="0" smtClean="0"/>
              <a:t> Фанатизм </a:t>
            </a:r>
          </a:p>
          <a:p>
            <a:pPr algn="just">
              <a:buFontTx/>
              <a:buChar char="-"/>
            </a:pPr>
            <a:r>
              <a:rPr lang="ru-RU" b="0" dirty="0" smtClean="0"/>
              <a:t> Дилетантство </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047672" y="4500546"/>
            <a:ext cx="21523142" cy="48426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304800" algn="just">
              <a:spcBef>
                <a:spcPts val="2800"/>
              </a:spcBef>
              <a:buSzPct val="100000"/>
              <a:defRPr sz="2800">
                <a:solidFill>
                  <a:srgbClr val="253957"/>
                </a:solidFill>
                <a:latin typeface="+mn-lt"/>
                <a:ea typeface="+mn-ea"/>
                <a:cs typeface="+mn-cs"/>
                <a:sym typeface="Arial Narrow"/>
              </a:defRPr>
            </a:pPr>
            <a:r>
              <a:rPr lang="ru-RU" sz="3600" dirty="0" smtClean="0"/>
              <a:t>«В Файле «Перечень актов» должен содержаться перечень законов Российской Федерации и законов РСФСР, федеральных конституционных законов, федеральных законов и иных нормативных правовых актов РСФСР и Российской Федерации, а также международных договоров, подлежащих признанию утратившими силу, приостановлению, изменению или принятию в связи с принятием данного федерального конституционного закона, федерального закона или международного договора»</a:t>
            </a:r>
          </a:p>
          <a:p>
            <a:pPr marL="304800" algn="just">
              <a:spcBef>
                <a:spcPts val="2800"/>
              </a:spcBef>
              <a:buSzPct val="100000"/>
              <a:defRPr sz="2800">
                <a:solidFill>
                  <a:srgbClr val="253957"/>
                </a:solidFill>
                <a:latin typeface="+mn-lt"/>
                <a:ea typeface="+mn-ea"/>
                <a:cs typeface="+mn-cs"/>
                <a:sym typeface="Arial Narrow"/>
              </a:defRPr>
            </a:pPr>
            <a:r>
              <a:rPr lang="ru-RU" sz="3600" dirty="0" smtClean="0"/>
              <a:t>Сделать это корректно </a:t>
            </a:r>
            <a:r>
              <a:rPr lang="ru-RU" sz="3600" b="1" dirty="0" smtClean="0"/>
              <a:t>тем труднее, чем более урегулированной является область вашего нормотворчества</a:t>
            </a:r>
            <a:r>
              <a:rPr lang="ru-RU" sz="3600" dirty="0" smtClean="0"/>
              <a:t>. Однако автору проекта нужно было с самого начала </a:t>
            </a:r>
            <a:r>
              <a:rPr lang="ru-RU" sz="3600" b="1" dirty="0" smtClean="0"/>
              <a:t>очертить круг применимого права, </a:t>
            </a:r>
            <a:r>
              <a:rPr lang="ru-RU" sz="3600" dirty="0" smtClean="0"/>
              <a:t>так что данное требование, при условии хорошей подготовки, трудно выполнить скорее технически, нежели сущностно. </a:t>
            </a:r>
          </a:p>
          <a:p>
            <a:pPr marL="304800" algn="just">
              <a:spcBef>
                <a:spcPts val="2800"/>
              </a:spcBef>
              <a:buSzPct val="100000"/>
              <a:defRPr sz="2800">
                <a:solidFill>
                  <a:srgbClr val="253957"/>
                </a:solidFill>
                <a:latin typeface="+mn-lt"/>
                <a:ea typeface="+mn-ea"/>
                <a:cs typeface="+mn-cs"/>
                <a:sym typeface="Arial Narrow"/>
              </a:defRPr>
            </a:pPr>
            <a:r>
              <a:rPr lang="ru-RU" sz="3600" dirty="0" smtClean="0"/>
              <a:t>Ориентир – вышеупомянутые </a:t>
            </a:r>
            <a:r>
              <a:rPr lang="ru-RU" sz="3600" b="1" dirty="0" smtClean="0">
                <a:solidFill>
                  <a:srgbClr val="253957"/>
                </a:solidFill>
                <a:sym typeface="Arial Narrow"/>
              </a:rPr>
              <a:t>Методические рекомендации по юридико-техническому оформлению законопроектов</a:t>
            </a:r>
            <a:endParaRPr sz="3600" b="1"/>
          </a:p>
        </p:txBody>
      </p:sp>
      <p:sp>
        <p:nvSpPr>
          <p:cNvPr id="73" name="Очень крутой заголовок…"/>
          <p:cNvSpPr txBox="1"/>
          <p:nvPr/>
        </p:nvSpPr>
        <p:spPr>
          <a:xfrm>
            <a:off x="1115664" y="2972786"/>
            <a:ext cx="21506374"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dirty="0" smtClean="0"/>
              <a:t>Перечень изменений</a:t>
            </a:r>
            <a:endParaRPr/>
          </a:p>
        </p:txBody>
      </p:sp>
      <p:sp>
        <p:nvSpPr>
          <p:cNvPr id="74" name="Заголовок основного текста"/>
          <p:cNvSpPr txBox="1"/>
          <p:nvPr/>
        </p:nvSpPr>
        <p:spPr>
          <a:xfrm>
            <a:off x="1190548" y="4429108"/>
            <a:ext cx="20927434"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endParaRPr/>
          </a:p>
        </p:txBody>
      </p:sp>
      <p:sp>
        <p:nvSpPr>
          <p:cNvPr id="75"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sp>
        <p:nvSpPr>
          <p:cNvPr id="76" name="Название подразделения, лаборатории, факультета и т.д."/>
          <p:cNvSpPr txBox="1"/>
          <p:nvPr/>
        </p:nvSpPr>
        <p:spPr>
          <a:xfrm>
            <a:off x="11338744" y="956276"/>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a:p>
        </p:txBody>
      </p:sp>
      <p:pic>
        <p:nvPicPr>
          <p:cNvPr id="77" name="Изображение" descr="Изображение"/>
          <p:cNvPicPr>
            <a:picLocks noChangeAspect="1"/>
          </p:cNvPicPr>
          <p:nvPr/>
        </p:nvPicPr>
        <p:blipFill>
          <a:blip r:embed="rId2">
            <a:extLst/>
          </a:blip>
          <a:stretch>
            <a:fillRect/>
          </a:stretch>
        </p:blipFill>
        <p:spPr>
          <a:xfrm>
            <a:off x="1226606" y="586180"/>
            <a:ext cx="1199579" cy="1199579"/>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www.text"/>
          <p:cNvSpPr txBox="1"/>
          <p:nvPr/>
        </p:nvSpPr>
        <p:spPr>
          <a:xfrm>
            <a:off x="8262910" y="6643686"/>
            <a:ext cx="7358114" cy="975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nchor="ctr">
            <a:spAutoFit/>
          </a:bodyPr>
          <a:lstStyle>
            <a:lvl1pPr algn="l" defTabSz="642937">
              <a:defRPr sz="2400">
                <a:solidFill>
                  <a:srgbClr val="FFFFFF"/>
                </a:solidFill>
                <a:latin typeface="+mn-lt"/>
                <a:ea typeface="+mn-ea"/>
                <a:cs typeface="+mn-cs"/>
                <a:sym typeface="Arial Narrow"/>
              </a:defRPr>
            </a:lvl1pPr>
          </a:lstStyle>
          <a:p>
            <a:pPr algn="ctr"/>
            <a:r>
              <a:rPr lang="ru-RU" sz="5400" dirty="0" smtClean="0"/>
              <a:t>Спасибо за внимание!</a:t>
            </a:r>
            <a:endParaRPr sz="5400"/>
          </a:p>
        </p:txBody>
      </p:sp>
      <p:pic>
        <p:nvPicPr>
          <p:cNvPr id="103" name="Изображение" descr="Изображение"/>
          <p:cNvPicPr>
            <a:picLocks noChangeAspect="1"/>
          </p:cNvPicPr>
          <p:nvPr/>
        </p:nvPicPr>
        <p:blipFill>
          <a:blip r:embed="rId2">
            <a:extLst/>
          </a:blip>
          <a:stretch>
            <a:fillRect/>
          </a:stretch>
        </p:blipFill>
        <p:spPr>
          <a:xfrm>
            <a:off x="10263174" y="2786034"/>
            <a:ext cx="3195850" cy="3090059"/>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9" y="2972786"/>
            <a:ext cx="16073440"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dirty="0" smtClean="0"/>
              <a:t>По каким критериям оценивается работа?</a:t>
            </a:r>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190548" y="6357934"/>
            <a:ext cx="18716756" cy="48577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numCol="3"/>
          <a:lstStyle/>
          <a:p>
            <a:pPr algn="l">
              <a:lnSpc>
                <a:spcPct val="150000"/>
              </a:lnSpc>
              <a:buFontTx/>
              <a:buChar char="-"/>
              <a:defRPr sz="2800">
                <a:solidFill>
                  <a:srgbClr val="253957"/>
                </a:solidFill>
                <a:latin typeface="+mn-lt"/>
                <a:ea typeface="+mn-ea"/>
                <a:cs typeface="+mn-cs"/>
                <a:sym typeface="Arial Narrow"/>
              </a:defRPr>
            </a:pPr>
            <a:endParaRPr sz="3200"/>
          </a:p>
        </p:txBody>
      </p:sp>
      <p:sp>
        <p:nvSpPr>
          <p:cNvPr id="61" name="Заголовок основного текста"/>
          <p:cNvSpPr txBox="1"/>
          <p:nvPr/>
        </p:nvSpPr>
        <p:spPr>
          <a:xfrm>
            <a:off x="1333424" y="8072446"/>
            <a:ext cx="16144876"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pPr algn="just"/>
            <a:r>
              <a:rPr lang="en-US" sz="2800" dirty="0" smtClean="0">
                <a:hlinkClick r:id="rId2"/>
              </a:rPr>
              <a:t>https://olymp.hse.ru/data/2018/10/16/1156325322/%D0%9C%D0%B5%D1%82%D0%BE%D0%B4%D0%B8%D1%87%D0%B5%D1%81%D0%BA%D0%B8%D0%B5%20%D1%83%D0%BA%D0%B0%D0%B7%D0%B0%D0%BD%D0%B8%D1%8F_2019_%D0%9F%D1%80%D0%B0%D0%B2%D0%BE.pdf</a:t>
            </a:r>
            <a:endParaRPr lang="ru-RU" sz="2800" dirty="0" smtClean="0"/>
          </a:p>
          <a:p>
            <a:pPr algn="just"/>
            <a:endParaRPr lang="ru-RU" sz="2800" dirty="0" smtClean="0"/>
          </a:p>
          <a:p>
            <a:pPr algn="just"/>
            <a:endParaRPr lang="ru-RU" sz="2800" dirty="0" smtClean="0"/>
          </a:p>
          <a:p>
            <a:pPr algn="just"/>
            <a:r>
              <a:rPr lang="ru-RU" sz="3200" dirty="0" smtClean="0"/>
              <a:t>Коротко: максимум - 80 баллов на отборочном этапе, на заключительном этапе к полученному результату можно получить дополнительно до 25% от первоначального результата </a:t>
            </a:r>
            <a:endParaRPr sz="3200"/>
          </a:p>
        </p:txBody>
      </p:sp>
      <p:sp>
        <p:nvSpPr>
          <p:cNvPr id="62" name="Название подразделения, лаборатории, факультета и т.д."/>
          <p:cNvSpPr txBox="1"/>
          <p:nvPr/>
        </p:nvSpPr>
        <p:spPr>
          <a:xfrm>
            <a:off x="11338744" y="956276"/>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a:p>
        </p:txBody>
      </p:sp>
      <p:pic>
        <p:nvPicPr>
          <p:cNvPr id="63" name="Изображение" descr="Изображение"/>
          <p:cNvPicPr>
            <a:picLocks noChangeAspect="1"/>
          </p:cNvPicPr>
          <p:nvPr/>
        </p:nvPicPr>
        <p:blipFill>
          <a:blip r:embed="rId3">
            <a:extLst/>
          </a:blip>
          <a:stretch>
            <a:fillRect/>
          </a:stretch>
        </p:blipFill>
        <p:spPr>
          <a:xfrm>
            <a:off x="1226606" y="586180"/>
            <a:ext cx="1199579" cy="1199579"/>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09449" y="2972786"/>
            <a:ext cx="16073440"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dirty="0" smtClean="0"/>
              <a:t>Что должны подготовить?</a:t>
            </a:r>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190548" y="6357934"/>
            <a:ext cx="18716756" cy="48577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numCol="3"/>
          <a:lstStyle/>
          <a:p>
            <a:pPr algn="l">
              <a:lnSpc>
                <a:spcPct val="150000"/>
              </a:lnSpc>
              <a:buFontTx/>
              <a:buChar char="-"/>
              <a:defRPr sz="2800">
                <a:solidFill>
                  <a:srgbClr val="253957"/>
                </a:solidFill>
                <a:latin typeface="+mn-lt"/>
                <a:ea typeface="+mn-ea"/>
                <a:cs typeface="+mn-cs"/>
                <a:sym typeface="Arial Narrow"/>
              </a:defRPr>
            </a:pPr>
            <a:endParaRPr lang="ru-RU" sz="2800" dirty="0" smtClean="0">
              <a:sym typeface="Arial Narrow"/>
            </a:endParaRPr>
          </a:p>
          <a:p>
            <a:pPr algn="l">
              <a:lnSpc>
                <a:spcPct val="150000"/>
              </a:lnSpc>
              <a:buFontTx/>
              <a:buChar char="-"/>
              <a:defRPr sz="2800">
                <a:solidFill>
                  <a:srgbClr val="253957"/>
                </a:solidFill>
                <a:latin typeface="+mn-lt"/>
                <a:ea typeface="+mn-ea"/>
                <a:cs typeface="+mn-cs"/>
                <a:sym typeface="Arial Narrow"/>
              </a:defRPr>
            </a:pPr>
            <a:r>
              <a:rPr lang="ru-RU" sz="3200" dirty="0" smtClean="0">
                <a:sym typeface="Arial Narrow"/>
              </a:rPr>
              <a:t> Текст законопроекта;</a:t>
            </a:r>
          </a:p>
          <a:p>
            <a:pPr algn="l">
              <a:lnSpc>
                <a:spcPct val="150000"/>
              </a:lnSpc>
              <a:buFontTx/>
              <a:buChar char="-"/>
              <a:defRPr sz="2800">
                <a:solidFill>
                  <a:srgbClr val="253957"/>
                </a:solidFill>
                <a:latin typeface="+mn-lt"/>
                <a:ea typeface="+mn-ea"/>
                <a:cs typeface="+mn-cs"/>
                <a:sym typeface="Arial Narrow"/>
              </a:defRPr>
            </a:pPr>
            <a:r>
              <a:rPr lang="ru-RU" sz="3200" dirty="0" smtClean="0">
                <a:sym typeface="Arial Narrow"/>
              </a:rPr>
              <a:t> Пояснительная записка; </a:t>
            </a:r>
          </a:p>
          <a:p>
            <a:pPr algn="l">
              <a:lnSpc>
                <a:spcPct val="150000"/>
              </a:lnSpc>
              <a:buFontTx/>
              <a:buChar char="-"/>
              <a:defRPr sz="2800">
                <a:solidFill>
                  <a:srgbClr val="253957"/>
                </a:solidFill>
                <a:latin typeface="+mn-lt"/>
                <a:ea typeface="+mn-ea"/>
                <a:cs typeface="+mn-cs"/>
                <a:sym typeface="Arial Narrow"/>
              </a:defRPr>
            </a:pPr>
            <a:r>
              <a:rPr lang="ru-RU" sz="3200" dirty="0" smtClean="0">
                <a:sym typeface="Arial Narrow"/>
              </a:rPr>
              <a:t> Перечень нормативных правовых актов, подлежащих признанию утратившими силу, приостановлению, изменению или принятию в связи с принятием</a:t>
            </a:r>
          </a:p>
          <a:p>
            <a:pPr>
              <a:lnSpc>
                <a:spcPct val="150000"/>
              </a:lnSpc>
              <a:buFontTx/>
              <a:buChar char="-"/>
              <a:defRPr sz="2800">
                <a:solidFill>
                  <a:srgbClr val="253957"/>
                </a:solidFill>
                <a:latin typeface="+mn-lt"/>
                <a:ea typeface="+mn-ea"/>
                <a:cs typeface="+mn-cs"/>
                <a:sym typeface="Arial Narrow"/>
              </a:defRPr>
            </a:pPr>
            <a:endParaRPr lang="ru-RU" sz="2800" dirty="0" smtClean="0">
              <a:sym typeface="Arial Narrow"/>
            </a:endParaRPr>
          </a:p>
          <a:p>
            <a:pPr>
              <a:lnSpc>
                <a:spcPct val="150000"/>
              </a:lnSpc>
              <a:defRPr sz="2800">
                <a:solidFill>
                  <a:srgbClr val="253957"/>
                </a:solidFill>
                <a:latin typeface="+mn-lt"/>
                <a:ea typeface="+mn-ea"/>
                <a:cs typeface="+mn-cs"/>
                <a:sym typeface="Arial Narrow"/>
              </a:defRPr>
            </a:pPr>
            <a:endParaRPr lang="ru-RU" sz="2800" dirty="0" smtClean="0">
              <a:sym typeface="Arial Narrow"/>
            </a:endParaRPr>
          </a:p>
          <a:p>
            <a:pPr>
              <a:lnSpc>
                <a:spcPct val="150000"/>
              </a:lnSpc>
              <a:buFontTx/>
              <a:buChar char="-"/>
              <a:defRPr sz="2800">
                <a:solidFill>
                  <a:srgbClr val="253957"/>
                </a:solidFill>
                <a:latin typeface="+mn-lt"/>
                <a:ea typeface="+mn-ea"/>
                <a:cs typeface="+mn-cs"/>
                <a:sym typeface="Arial Narrow"/>
              </a:defRPr>
            </a:pPr>
            <a:endParaRPr lang="ru-RU" sz="2800" dirty="0" smtClean="0">
              <a:sym typeface="Arial Narrow"/>
            </a:endParaRPr>
          </a:p>
          <a:p>
            <a:pPr>
              <a:lnSpc>
                <a:spcPct val="150000"/>
              </a:lnSpc>
              <a:buFontTx/>
              <a:buChar char="-"/>
              <a:defRPr sz="2800">
                <a:solidFill>
                  <a:srgbClr val="253957"/>
                </a:solidFill>
                <a:latin typeface="+mn-lt"/>
                <a:ea typeface="+mn-ea"/>
                <a:cs typeface="+mn-cs"/>
                <a:sym typeface="Arial Narrow"/>
              </a:defRPr>
            </a:pPr>
            <a:endParaRPr lang="ru-RU" sz="2800" dirty="0" smtClean="0">
              <a:sym typeface="Arial Narrow"/>
            </a:endParaRPr>
          </a:p>
          <a:p>
            <a:pPr>
              <a:lnSpc>
                <a:spcPct val="150000"/>
              </a:lnSpc>
              <a:defRPr sz="2800">
                <a:solidFill>
                  <a:srgbClr val="253957"/>
                </a:solidFill>
                <a:latin typeface="+mn-lt"/>
                <a:ea typeface="+mn-ea"/>
                <a:cs typeface="+mn-cs"/>
                <a:sym typeface="Arial Narrow"/>
              </a:defRPr>
            </a:pPr>
            <a:r>
              <a:rPr lang="ru-RU" sz="4400" b="1" dirty="0" smtClean="0">
                <a:sym typeface="Arial Narrow"/>
              </a:rPr>
              <a:t>ЛИБО</a:t>
            </a:r>
            <a:r>
              <a:rPr lang="ru-RU" sz="2800" dirty="0" smtClean="0">
                <a:sym typeface="Arial Narrow"/>
              </a:rPr>
              <a:t> </a:t>
            </a:r>
          </a:p>
          <a:p>
            <a:pPr algn="l">
              <a:lnSpc>
                <a:spcPct val="150000"/>
              </a:lnSpc>
              <a:buFontTx/>
              <a:buChar char="-"/>
              <a:defRPr sz="2800">
                <a:solidFill>
                  <a:srgbClr val="253957"/>
                </a:solidFill>
                <a:latin typeface="+mn-lt"/>
                <a:ea typeface="+mn-ea"/>
                <a:cs typeface="+mn-cs"/>
                <a:sym typeface="Arial Narrow"/>
              </a:defRPr>
            </a:pPr>
            <a:endParaRPr lang="ru-RU" sz="2800" dirty="0" smtClean="0">
              <a:sym typeface="Arial Narrow"/>
            </a:endParaRPr>
          </a:p>
          <a:p>
            <a:pPr algn="l">
              <a:lnSpc>
                <a:spcPct val="150000"/>
              </a:lnSpc>
              <a:defRPr sz="2800">
                <a:solidFill>
                  <a:srgbClr val="253957"/>
                </a:solidFill>
                <a:latin typeface="+mn-lt"/>
                <a:ea typeface="+mn-ea"/>
                <a:cs typeface="+mn-cs"/>
                <a:sym typeface="Arial Narrow"/>
              </a:defRPr>
            </a:pPr>
            <a:endParaRPr lang="ru-RU" sz="2800" dirty="0" smtClean="0">
              <a:sym typeface="Arial Narrow"/>
            </a:endParaRPr>
          </a:p>
          <a:p>
            <a:pPr algn="l">
              <a:lnSpc>
                <a:spcPct val="150000"/>
              </a:lnSpc>
              <a:defRPr sz="2800">
                <a:solidFill>
                  <a:srgbClr val="253957"/>
                </a:solidFill>
                <a:latin typeface="+mn-lt"/>
                <a:ea typeface="+mn-ea"/>
                <a:cs typeface="+mn-cs"/>
                <a:sym typeface="Arial Narrow"/>
              </a:defRPr>
            </a:pPr>
            <a:endParaRPr lang="ru-RU" sz="2800" dirty="0" smtClean="0">
              <a:sym typeface="Arial Narrow"/>
            </a:endParaRPr>
          </a:p>
          <a:p>
            <a:pPr algn="l">
              <a:lnSpc>
                <a:spcPct val="150000"/>
              </a:lnSpc>
              <a:buFontTx/>
              <a:buChar char="-"/>
              <a:defRPr sz="2800">
                <a:solidFill>
                  <a:srgbClr val="253957"/>
                </a:solidFill>
                <a:latin typeface="+mn-lt"/>
                <a:ea typeface="+mn-ea"/>
                <a:cs typeface="+mn-cs"/>
                <a:sym typeface="Arial Narrow"/>
              </a:defRPr>
            </a:pPr>
            <a:endParaRPr lang="ru-RU" sz="2800" dirty="0" smtClean="0">
              <a:sym typeface="Arial Narrow"/>
            </a:endParaRPr>
          </a:p>
          <a:p>
            <a:pPr algn="l">
              <a:lnSpc>
                <a:spcPct val="150000"/>
              </a:lnSpc>
              <a:buFontTx/>
              <a:buChar char="-"/>
              <a:defRPr sz="2800">
                <a:solidFill>
                  <a:srgbClr val="253957"/>
                </a:solidFill>
                <a:latin typeface="+mn-lt"/>
                <a:ea typeface="+mn-ea"/>
                <a:cs typeface="+mn-cs"/>
                <a:sym typeface="Arial Narrow"/>
              </a:defRPr>
            </a:pPr>
            <a:r>
              <a:rPr lang="ru-RU" sz="3200" dirty="0" smtClean="0">
                <a:sym typeface="Arial Narrow"/>
              </a:rPr>
              <a:t> Текст международного договора;</a:t>
            </a:r>
          </a:p>
          <a:p>
            <a:pPr algn="l">
              <a:lnSpc>
                <a:spcPct val="150000"/>
              </a:lnSpc>
              <a:buFontTx/>
              <a:buChar char="-"/>
              <a:defRPr sz="2800">
                <a:solidFill>
                  <a:srgbClr val="253957"/>
                </a:solidFill>
                <a:latin typeface="+mn-lt"/>
                <a:ea typeface="+mn-ea"/>
                <a:cs typeface="+mn-cs"/>
                <a:sym typeface="Arial Narrow"/>
              </a:defRPr>
            </a:pPr>
            <a:r>
              <a:rPr lang="ru-RU" sz="3200" dirty="0" smtClean="0">
                <a:solidFill>
                  <a:srgbClr val="253957"/>
                </a:solidFill>
                <a:sym typeface="Arial Narrow"/>
              </a:rPr>
              <a:t> Пояснительная записка; </a:t>
            </a:r>
          </a:p>
          <a:p>
            <a:pPr algn="l">
              <a:lnSpc>
                <a:spcPct val="150000"/>
              </a:lnSpc>
              <a:buFontTx/>
              <a:buChar char="-"/>
              <a:defRPr sz="2800">
                <a:solidFill>
                  <a:srgbClr val="253957"/>
                </a:solidFill>
                <a:latin typeface="+mn-lt"/>
                <a:ea typeface="+mn-ea"/>
                <a:cs typeface="+mn-cs"/>
                <a:sym typeface="Arial Narrow"/>
              </a:defRPr>
            </a:pPr>
            <a:r>
              <a:rPr lang="ru-RU" sz="3200" dirty="0" smtClean="0">
                <a:solidFill>
                  <a:srgbClr val="253957"/>
                </a:solidFill>
                <a:sym typeface="Arial Narrow"/>
              </a:rPr>
              <a:t> Перечень нормативных правовых актов, подлежащих признанию утратившими силу, приостановлению, изменению или принятию в связи с принятием </a:t>
            </a:r>
            <a:endParaRPr sz="3200"/>
          </a:p>
        </p:txBody>
      </p:sp>
      <p:sp>
        <p:nvSpPr>
          <p:cNvPr id="61" name="Заголовок основного текста"/>
          <p:cNvSpPr txBox="1"/>
          <p:nvPr/>
        </p:nvSpPr>
        <p:spPr>
          <a:xfrm>
            <a:off x="2833622" y="4857736"/>
            <a:ext cx="16073438"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pPr algn="ctr"/>
            <a:r>
              <a:rPr lang="ru-RU" dirty="0" smtClean="0"/>
              <a:t>Комплект из трех документов (оформленных по правилам из методички)</a:t>
            </a:r>
            <a:endParaRPr/>
          </a:p>
        </p:txBody>
      </p:sp>
      <p:sp>
        <p:nvSpPr>
          <p:cNvPr id="62" name="Название подразделения, лаборатории, факультета и т.д."/>
          <p:cNvSpPr txBox="1"/>
          <p:nvPr/>
        </p:nvSpPr>
        <p:spPr>
          <a:xfrm>
            <a:off x="11338744" y="956276"/>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a:p>
        </p:txBody>
      </p:sp>
      <p:pic>
        <p:nvPicPr>
          <p:cNvPr id="63" name="Изображение" descr="Изображение"/>
          <p:cNvPicPr>
            <a:picLocks noChangeAspect="1"/>
          </p:cNvPicPr>
          <p:nvPr/>
        </p:nvPicPr>
        <p:blipFill>
          <a:blip r:embed="rId2">
            <a:extLst/>
          </a:blip>
          <a:stretch>
            <a:fillRect/>
          </a:stretch>
        </p:blipFill>
        <p:spPr>
          <a:xfrm>
            <a:off x="1226606" y="586180"/>
            <a:ext cx="1199579" cy="1199579"/>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Очень крутой заголовок…"/>
          <p:cNvSpPr txBox="1"/>
          <p:nvPr/>
        </p:nvSpPr>
        <p:spPr>
          <a:xfrm>
            <a:off x="1115664" y="2972786"/>
            <a:ext cx="21506374"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dirty="0" smtClean="0"/>
              <a:t>О чем МоГУт писать?</a:t>
            </a:r>
            <a:endParaRPr/>
          </a:p>
        </p:txBody>
      </p:sp>
      <p:sp>
        <p:nvSpPr>
          <p:cNvPr id="67" name="Заголовок основного текста"/>
          <p:cNvSpPr txBox="1"/>
          <p:nvPr/>
        </p:nvSpPr>
        <p:spPr>
          <a:xfrm>
            <a:off x="1047672" y="9001140"/>
            <a:ext cx="22086172" cy="37516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pPr algn="just"/>
            <a:r>
              <a:rPr lang="ru-RU" b="0" dirty="0" smtClean="0"/>
              <a:t>Круг возможных тем </a:t>
            </a:r>
            <a:r>
              <a:rPr lang="ru-RU" dirty="0" smtClean="0"/>
              <a:t>не ограничен по отраслевому признаку</a:t>
            </a:r>
            <a:r>
              <a:rPr lang="ru-RU" b="0" dirty="0" smtClean="0"/>
              <a:t>, однако нужно, чтобы этот вопрос (круг вопросов) </a:t>
            </a:r>
            <a:r>
              <a:rPr lang="ru-RU" dirty="0" smtClean="0"/>
              <a:t>решался при помощи права </a:t>
            </a:r>
            <a:r>
              <a:rPr lang="ru-RU" b="0" dirty="0" smtClean="0"/>
              <a:t>и это решение было близко к действительности, т.е. </a:t>
            </a:r>
            <a:r>
              <a:rPr lang="ru-RU" dirty="0" smtClean="0"/>
              <a:t>потенциально реализуемо</a:t>
            </a:r>
          </a:p>
          <a:p>
            <a:pPr algn="just"/>
            <a:endParaRPr lang="ru-RU" b="0" dirty="0" smtClean="0"/>
          </a:p>
          <a:p>
            <a:pPr algn="just"/>
            <a:r>
              <a:rPr lang="ru-RU" b="0" dirty="0" smtClean="0"/>
              <a:t>То есть, методические указания задают два основных критерия, которые можно условно назвать блокирующими:</a:t>
            </a:r>
          </a:p>
          <a:p>
            <a:pPr algn="just"/>
            <a:endParaRPr lang="ru-RU" b="0" dirty="0" smtClean="0"/>
          </a:p>
          <a:p>
            <a:pPr algn="just">
              <a:buFontTx/>
              <a:buChar char="-"/>
            </a:pPr>
            <a:r>
              <a:rPr lang="ru-RU" b="0" dirty="0" smtClean="0"/>
              <a:t> </a:t>
            </a:r>
            <a:r>
              <a:rPr lang="ru-RU" dirty="0" smtClean="0"/>
              <a:t>относимость</a:t>
            </a:r>
            <a:r>
              <a:rPr lang="ru-RU" b="0" dirty="0" smtClean="0"/>
              <a:t> вопроса к предмету правового регулирования </a:t>
            </a:r>
          </a:p>
          <a:p>
            <a:pPr algn="just">
              <a:buFontTx/>
              <a:buChar char="-"/>
            </a:pPr>
            <a:r>
              <a:rPr lang="ru-RU" b="0" dirty="0" smtClean="0"/>
              <a:t> </a:t>
            </a:r>
            <a:r>
              <a:rPr lang="ru-RU" dirty="0" smtClean="0"/>
              <a:t>реалистичность</a:t>
            </a:r>
          </a:p>
          <a:p>
            <a:pPr algn="just"/>
            <a:endParaRPr lang="ru-RU" dirty="0" smtClean="0"/>
          </a:p>
          <a:p>
            <a:pPr algn="just"/>
            <a:endParaRPr lang="ru-RU" b="0" dirty="0" smtClean="0"/>
          </a:p>
          <a:p>
            <a:pPr algn="just"/>
            <a:endParaRPr lang="ru-RU" b="0" dirty="0" smtClean="0"/>
          </a:p>
        </p:txBody>
      </p:sp>
      <p:sp>
        <p:nvSpPr>
          <p:cNvPr id="68"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sp>
        <p:nvSpPr>
          <p:cNvPr id="69" name="Название подразделения, лаборатории, факультета и т.д."/>
          <p:cNvSpPr txBox="1"/>
          <p:nvPr/>
        </p:nvSpPr>
        <p:spPr>
          <a:xfrm>
            <a:off x="11338744" y="956276"/>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a:p>
        </p:txBody>
      </p:sp>
      <p:pic>
        <p:nvPicPr>
          <p:cNvPr id="70" name="Изображение" descr="Изображение"/>
          <p:cNvPicPr>
            <a:picLocks noChangeAspect="1"/>
          </p:cNvPicPr>
          <p:nvPr/>
        </p:nvPicPr>
        <p:blipFill>
          <a:blip r:embed="rId2">
            <a:extLst/>
          </a:blip>
          <a:stretch>
            <a:fillRect/>
          </a:stretch>
        </p:blipFill>
        <p:spPr>
          <a:xfrm>
            <a:off x="1226606" y="586180"/>
            <a:ext cx="1199579" cy="1199579"/>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047672" y="6143620"/>
            <a:ext cx="21523142" cy="48426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304800" indent="-304800" algn="l">
              <a:spcBef>
                <a:spcPts val="2800"/>
              </a:spcBef>
              <a:buSzPct val="100000"/>
              <a:buAutoNum type="arabicPeriod"/>
              <a:defRPr sz="2800">
                <a:solidFill>
                  <a:srgbClr val="253957"/>
                </a:solidFill>
                <a:latin typeface="+mn-lt"/>
                <a:ea typeface="+mn-ea"/>
                <a:cs typeface="+mn-cs"/>
                <a:sym typeface="Arial Narrow"/>
              </a:defRPr>
            </a:pPr>
            <a:r>
              <a:rPr lang="ru-RU" sz="3600" dirty="0" smtClean="0"/>
              <a:t> Не все общественные отношения могут быть урегулированы правом</a:t>
            </a:r>
          </a:p>
          <a:p>
            <a:pPr marL="304800" indent="-304800" algn="l">
              <a:spcBef>
                <a:spcPts val="2800"/>
              </a:spcBef>
              <a:buSzPct val="100000"/>
              <a:buAutoNum type="arabicPeriod"/>
              <a:defRPr sz="2800">
                <a:solidFill>
                  <a:srgbClr val="253957"/>
                </a:solidFill>
                <a:latin typeface="+mn-lt"/>
                <a:ea typeface="+mn-ea"/>
                <a:cs typeface="+mn-cs"/>
                <a:sym typeface="Arial Narrow"/>
              </a:defRPr>
            </a:pPr>
            <a:r>
              <a:rPr lang="ru-RU" sz="3600" dirty="0" smtClean="0"/>
              <a:t> Право не работает само по себе, ему необходимы механизмы реализации</a:t>
            </a:r>
          </a:p>
          <a:p>
            <a:pPr marL="304800" indent="-304800" algn="l">
              <a:spcBef>
                <a:spcPts val="2800"/>
              </a:spcBef>
              <a:buSzPct val="100000"/>
              <a:buAutoNum type="arabicPeriod"/>
              <a:defRPr sz="2800">
                <a:solidFill>
                  <a:srgbClr val="253957"/>
                </a:solidFill>
                <a:latin typeface="+mn-lt"/>
                <a:ea typeface="+mn-ea"/>
                <a:cs typeface="+mn-cs"/>
                <a:sym typeface="Arial Narrow"/>
              </a:defRPr>
            </a:pPr>
            <a:r>
              <a:rPr lang="ru-RU" sz="3600" dirty="0" smtClean="0"/>
              <a:t> Норма без санкции – исключение</a:t>
            </a:r>
          </a:p>
          <a:p>
            <a:pPr marL="304800" indent="-304800" algn="l">
              <a:spcBef>
                <a:spcPts val="2800"/>
              </a:spcBef>
              <a:buSzPct val="100000"/>
              <a:buAutoNum type="arabicPeriod"/>
              <a:defRPr sz="2800">
                <a:solidFill>
                  <a:srgbClr val="253957"/>
                </a:solidFill>
                <a:latin typeface="+mn-lt"/>
                <a:ea typeface="+mn-ea"/>
                <a:cs typeface="+mn-cs"/>
                <a:sym typeface="Arial Narrow"/>
              </a:defRPr>
            </a:pPr>
            <a:r>
              <a:rPr lang="ru-RU" sz="3600" dirty="0" smtClean="0"/>
              <a:t> Механизмы реализации права и санкции должны быть </a:t>
            </a:r>
            <a:r>
              <a:rPr lang="ru-RU" sz="3600" i="1" dirty="0" smtClean="0"/>
              <a:t>экономичны</a:t>
            </a:r>
          </a:p>
          <a:p>
            <a:pPr marL="304800" indent="-304800" algn="l">
              <a:spcBef>
                <a:spcPts val="2800"/>
              </a:spcBef>
              <a:buSzPct val="100000"/>
              <a:buAutoNum type="arabicPeriod"/>
              <a:defRPr sz="2800">
                <a:solidFill>
                  <a:srgbClr val="253957"/>
                </a:solidFill>
                <a:latin typeface="+mn-lt"/>
                <a:ea typeface="+mn-ea"/>
                <a:cs typeface="+mn-cs"/>
                <a:sym typeface="Arial Narrow"/>
              </a:defRPr>
            </a:pPr>
            <a:r>
              <a:rPr lang="ru-RU" sz="3600" dirty="0" smtClean="0"/>
              <a:t> Законотворец должен знать предмет регулирования</a:t>
            </a:r>
          </a:p>
          <a:p>
            <a:pPr marL="304800" indent="-304800" algn="l">
              <a:spcBef>
                <a:spcPts val="2800"/>
              </a:spcBef>
              <a:buSzPct val="100000"/>
              <a:buAutoNum type="arabicPeriod"/>
              <a:defRPr sz="2800">
                <a:solidFill>
                  <a:srgbClr val="253957"/>
                </a:solidFill>
                <a:latin typeface="+mn-lt"/>
                <a:ea typeface="+mn-ea"/>
                <a:cs typeface="+mn-cs"/>
                <a:sym typeface="Arial Narrow"/>
              </a:defRPr>
            </a:pPr>
            <a:r>
              <a:rPr lang="ru-RU" sz="3600" dirty="0" smtClean="0"/>
              <a:t> Закон должен регулировать общественные отношения, а не интересы отдельных лиц </a:t>
            </a:r>
          </a:p>
          <a:p>
            <a:pPr marL="304800" indent="-304800" algn="l">
              <a:spcBef>
                <a:spcPts val="2800"/>
              </a:spcBef>
              <a:buSzPct val="100000"/>
              <a:buAutoNum type="arabicPeriod"/>
              <a:defRPr sz="2800">
                <a:solidFill>
                  <a:srgbClr val="253957"/>
                </a:solidFill>
                <a:latin typeface="+mn-lt"/>
                <a:ea typeface="+mn-ea"/>
                <a:cs typeface="+mn-cs"/>
                <a:sym typeface="Arial Narrow"/>
              </a:defRPr>
            </a:pPr>
            <a:r>
              <a:rPr lang="ru-RU" sz="3600" i="1" dirty="0" smtClean="0"/>
              <a:t>* </a:t>
            </a:r>
            <a:r>
              <a:rPr lang="ru-RU" sz="3600" dirty="0" smtClean="0"/>
              <a:t>Нормы права не должны разрушать существующий социальный порядок </a:t>
            </a:r>
            <a:endParaRPr sz="3600"/>
          </a:p>
        </p:txBody>
      </p:sp>
      <p:sp>
        <p:nvSpPr>
          <p:cNvPr id="73" name="Очень крутой заголовок…"/>
          <p:cNvSpPr txBox="1"/>
          <p:nvPr/>
        </p:nvSpPr>
        <p:spPr>
          <a:xfrm>
            <a:off x="1115664" y="2972786"/>
            <a:ext cx="21506374"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dirty="0" smtClean="0"/>
              <a:t>Относимость и реалистичность</a:t>
            </a:r>
            <a:endParaRPr/>
          </a:p>
        </p:txBody>
      </p:sp>
      <p:sp>
        <p:nvSpPr>
          <p:cNvPr id="74" name="Заголовок основного текста"/>
          <p:cNvSpPr txBox="1"/>
          <p:nvPr/>
        </p:nvSpPr>
        <p:spPr>
          <a:xfrm>
            <a:off x="1190548" y="4429108"/>
            <a:ext cx="20927434"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r>
              <a:rPr lang="ru-RU" dirty="0" smtClean="0"/>
              <a:t>Базовые правила:</a:t>
            </a:r>
            <a:endParaRPr/>
          </a:p>
        </p:txBody>
      </p:sp>
      <p:sp>
        <p:nvSpPr>
          <p:cNvPr id="75"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sp>
        <p:nvSpPr>
          <p:cNvPr id="76" name="Название подразделения, лаборатории, факультета и т.д."/>
          <p:cNvSpPr txBox="1"/>
          <p:nvPr/>
        </p:nvSpPr>
        <p:spPr>
          <a:xfrm>
            <a:off x="11338744" y="956276"/>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a:p>
        </p:txBody>
      </p:sp>
      <p:pic>
        <p:nvPicPr>
          <p:cNvPr id="77" name="Изображение" descr="Изображение"/>
          <p:cNvPicPr>
            <a:picLocks noChangeAspect="1"/>
          </p:cNvPicPr>
          <p:nvPr/>
        </p:nvPicPr>
        <p:blipFill>
          <a:blip r:embed="rId2">
            <a:extLst/>
          </a:blip>
          <a:stretch>
            <a:fillRect/>
          </a:stretch>
        </p:blipFill>
        <p:spPr>
          <a:xfrm>
            <a:off x="1226606" y="586180"/>
            <a:ext cx="1199579" cy="1199579"/>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047672" y="5000612"/>
            <a:ext cx="21523142" cy="48426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numCol="1" spcCol="1076157"/>
          <a:lstStyle/>
          <a:p>
            <a:pPr marL="304800" algn="just">
              <a:spcBef>
                <a:spcPts val="2800"/>
              </a:spcBef>
              <a:buSzPct val="100000"/>
              <a:defRPr sz="2800">
                <a:solidFill>
                  <a:srgbClr val="253957"/>
                </a:solidFill>
                <a:latin typeface="+mn-lt"/>
                <a:ea typeface="+mn-ea"/>
                <a:cs typeface="+mn-cs"/>
                <a:sym typeface="Arial Narrow"/>
              </a:defRPr>
            </a:pPr>
            <a:r>
              <a:rPr lang="ru-RU" sz="3600" dirty="0" smtClean="0"/>
              <a:t>Отметим, что вопрос о том, соответствует ли заявленный законопроект или проект международного договора базовым требованиям к содержанию будет решаться в рамках </a:t>
            </a:r>
            <a:r>
              <a:rPr lang="ru-RU" sz="3600" b="1" dirty="0" smtClean="0"/>
              <a:t>конкретной отрасли права</a:t>
            </a:r>
            <a:r>
              <a:rPr lang="ru-RU" sz="3600" dirty="0" smtClean="0"/>
              <a:t>. Начиная работу над проектом, автор должен изучить базовые </a:t>
            </a:r>
            <a:r>
              <a:rPr lang="ru-RU" sz="3600" b="1" dirty="0" smtClean="0"/>
              <a:t>отраслевые принципы</a:t>
            </a:r>
            <a:r>
              <a:rPr lang="ru-RU" sz="3600" dirty="0" smtClean="0"/>
              <a:t>. Чаще всего их перечень можно найти в </a:t>
            </a:r>
            <a:r>
              <a:rPr lang="ru-RU" sz="3600" b="1" dirty="0" smtClean="0"/>
              <a:t>Кодексах</a:t>
            </a:r>
            <a:r>
              <a:rPr lang="ru-RU" sz="3600" dirty="0" smtClean="0"/>
              <a:t>, в остальных случаях соорентироваться поможет </a:t>
            </a:r>
            <a:r>
              <a:rPr lang="ru-RU" sz="3600" b="1" dirty="0" smtClean="0"/>
              <a:t>доктрина</a:t>
            </a:r>
          </a:p>
          <a:p>
            <a:pPr marL="304800" algn="just">
              <a:spcBef>
                <a:spcPts val="2800"/>
              </a:spcBef>
              <a:buSzPct val="100000"/>
              <a:defRPr sz="2800">
                <a:solidFill>
                  <a:srgbClr val="253957"/>
                </a:solidFill>
                <a:latin typeface="+mn-lt"/>
                <a:ea typeface="+mn-ea"/>
                <a:cs typeface="+mn-cs"/>
                <a:sym typeface="Arial Narrow"/>
              </a:defRPr>
            </a:pPr>
            <a:endParaRPr lang="ru-RU" sz="3600" dirty="0" smtClean="0"/>
          </a:p>
          <a:p>
            <a:pPr marL="304800" algn="just">
              <a:spcBef>
                <a:spcPts val="2800"/>
              </a:spcBef>
              <a:buSzPct val="100000"/>
              <a:defRPr sz="2800">
                <a:solidFill>
                  <a:srgbClr val="253957"/>
                </a:solidFill>
                <a:latin typeface="+mn-lt"/>
                <a:ea typeface="+mn-ea"/>
                <a:cs typeface="+mn-cs"/>
                <a:sym typeface="Arial Narrow"/>
              </a:defRPr>
            </a:pPr>
            <a:endParaRPr lang="ru-RU" sz="3600" b="1" dirty="0" smtClean="0"/>
          </a:p>
        </p:txBody>
      </p:sp>
      <p:sp>
        <p:nvSpPr>
          <p:cNvPr id="80" name="Очень крутой заголовок…"/>
          <p:cNvSpPr txBox="1"/>
          <p:nvPr/>
        </p:nvSpPr>
        <p:spPr>
          <a:xfrm>
            <a:off x="1115664" y="2972786"/>
            <a:ext cx="21506374"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sz="7000" b="1" cap="all" dirty="0" smtClean="0">
                <a:solidFill>
                  <a:srgbClr val="253957"/>
                </a:solidFill>
                <a:sym typeface="Arial Narrow"/>
              </a:rPr>
              <a:t>Относимость и реалистичность</a:t>
            </a:r>
            <a:endParaRPr lang="ru-RU" sz="7000" b="1" cap="all" dirty="0">
              <a:solidFill>
                <a:srgbClr val="253957"/>
              </a:solidFill>
              <a:sym typeface="Arial Narrow"/>
            </a:endParaRPr>
          </a:p>
        </p:txBody>
      </p:sp>
      <p:sp>
        <p:nvSpPr>
          <p:cNvPr id="81" name="Заголовок основного текста"/>
          <p:cNvSpPr txBox="1"/>
          <p:nvPr/>
        </p:nvSpPr>
        <p:spPr>
          <a:xfrm>
            <a:off x="2762184" y="4714860"/>
            <a:ext cx="16073439"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endParaRPr/>
          </a:p>
        </p:txBody>
      </p:sp>
      <p:sp>
        <p:nvSpPr>
          <p:cNvPr id="82"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sp>
        <p:nvSpPr>
          <p:cNvPr id="83" name="Название подразделения, лаборатории, факультета и т.д."/>
          <p:cNvSpPr txBox="1"/>
          <p:nvPr/>
        </p:nvSpPr>
        <p:spPr>
          <a:xfrm>
            <a:off x="11338744" y="956276"/>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a:p>
        </p:txBody>
      </p:sp>
      <p:pic>
        <p:nvPicPr>
          <p:cNvPr id="84" name="Изображение" descr="Изображение"/>
          <p:cNvPicPr>
            <a:picLocks noChangeAspect="1"/>
          </p:cNvPicPr>
          <p:nvPr/>
        </p:nvPicPr>
        <p:blipFill>
          <a:blip r:embed="rId3">
            <a:extLst/>
          </a:blip>
          <a:stretch>
            <a:fillRect/>
          </a:stretch>
        </p:blipFill>
        <p:spPr>
          <a:xfrm>
            <a:off x="1226606" y="586180"/>
            <a:ext cx="1199579" cy="1199579"/>
          </a:xfrm>
          <a:prstGeom prst="rect">
            <a:avLst/>
          </a:prstGeom>
          <a:ln w="12700">
            <a:miter lim="400000"/>
          </a:ln>
        </p:spPr>
      </p:pic>
      <p:sp>
        <p:nvSpPr>
          <p:cNvPr id="8"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190548" y="7500942"/>
            <a:ext cx="21574276" cy="57864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numCol="3" spcCol="1076157"/>
          <a:lstStyle/>
          <a:p>
            <a:pPr marL="304800" algn="just">
              <a:spcBef>
                <a:spcPts val="2800"/>
              </a:spcBef>
              <a:buSzPct val="100000"/>
              <a:defRPr sz="2800">
                <a:solidFill>
                  <a:srgbClr val="253957"/>
                </a:solidFill>
                <a:latin typeface="+mn-lt"/>
                <a:ea typeface="+mn-ea"/>
                <a:cs typeface="+mn-cs"/>
                <a:sym typeface="Arial Narrow"/>
              </a:defRPr>
            </a:pPr>
            <a:r>
              <a:rPr lang="ru-RU" sz="3600" b="1" dirty="0" smtClean="0"/>
              <a:t>Уголовное право </a:t>
            </a:r>
          </a:p>
          <a:p>
            <a:pPr marL="304800" algn="just">
              <a:spcBef>
                <a:spcPts val="2800"/>
              </a:spcBef>
              <a:buSzPct val="100000"/>
              <a:buFontTx/>
              <a:buChar char="-"/>
              <a:defRPr sz="2800">
                <a:solidFill>
                  <a:srgbClr val="253957"/>
                </a:solidFill>
                <a:latin typeface="+mn-lt"/>
                <a:ea typeface="+mn-ea"/>
                <a:cs typeface="+mn-cs"/>
                <a:sym typeface="Arial Narrow"/>
              </a:defRPr>
            </a:pPr>
            <a:r>
              <a:rPr lang="ru-RU" sz="3600" dirty="0" smtClean="0"/>
              <a:t> Законность</a:t>
            </a:r>
          </a:p>
          <a:p>
            <a:pPr marL="304800" algn="just">
              <a:spcBef>
                <a:spcPts val="2800"/>
              </a:spcBef>
              <a:buSzPct val="100000"/>
              <a:buFontTx/>
              <a:buChar char="-"/>
              <a:defRPr sz="2800">
                <a:solidFill>
                  <a:srgbClr val="253957"/>
                </a:solidFill>
                <a:latin typeface="+mn-lt"/>
                <a:ea typeface="+mn-ea"/>
                <a:cs typeface="+mn-cs"/>
                <a:sym typeface="Arial Narrow"/>
              </a:defRPr>
            </a:pPr>
            <a:r>
              <a:rPr lang="ru-RU" sz="3600" dirty="0" smtClean="0"/>
              <a:t> Равенство всех перед законом </a:t>
            </a:r>
          </a:p>
          <a:p>
            <a:pPr marL="304800" algn="just">
              <a:spcBef>
                <a:spcPts val="2800"/>
              </a:spcBef>
              <a:buSzPct val="100000"/>
              <a:buFontTx/>
              <a:buChar char="-"/>
              <a:defRPr sz="2800">
                <a:solidFill>
                  <a:srgbClr val="253957"/>
                </a:solidFill>
                <a:latin typeface="+mn-lt"/>
                <a:ea typeface="+mn-ea"/>
                <a:cs typeface="+mn-cs"/>
                <a:sym typeface="Arial Narrow"/>
              </a:defRPr>
            </a:pPr>
            <a:r>
              <a:rPr lang="ru-RU" sz="3600" dirty="0" smtClean="0"/>
              <a:t> Принцип вины </a:t>
            </a:r>
          </a:p>
          <a:p>
            <a:pPr marL="304800" algn="just">
              <a:spcBef>
                <a:spcPts val="2800"/>
              </a:spcBef>
              <a:buSzPct val="100000"/>
              <a:buFontTx/>
              <a:buChar char="-"/>
              <a:defRPr sz="2800">
                <a:solidFill>
                  <a:srgbClr val="253957"/>
                </a:solidFill>
                <a:latin typeface="+mn-lt"/>
                <a:ea typeface="+mn-ea"/>
                <a:cs typeface="+mn-cs"/>
                <a:sym typeface="Arial Narrow"/>
              </a:defRPr>
            </a:pPr>
            <a:r>
              <a:rPr lang="ru-RU" sz="3600" dirty="0" smtClean="0"/>
              <a:t> Справедливость </a:t>
            </a:r>
          </a:p>
          <a:p>
            <a:pPr marL="304800" algn="just">
              <a:spcBef>
                <a:spcPts val="2800"/>
              </a:spcBef>
              <a:buSzPct val="100000"/>
              <a:buFontTx/>
              <a:buChar char="-"/>
              <a:defRPr sz="2800">
                <a:solidFill>
                  <a:srgbClr val="253957"/>
                </a:solidFill>
                <a:latin typeface="+mn-lt"/>
                <a:ea typeface="+mn-ea"/>
                <a:cs typeface="+mn-cs"/>
                <a:sym typeface="Arial Narrow"/>
              </a:defRPr>
            </a:pPr>
            <a:r>
              <a:rPr lang="ru-RU" sz="3600" dirty="0" smtClean="0"/>
              <a:t> Гуманизм </a:t>
            </a:r>
          </a:p>
          <a:p>
            <a:pPr marL="304800" algn="just">
              <a:spcBef>
                <a:spcPts val="2800"/>
              </a:spcBef>
              <a:buSzPct val="100000"/>
              <a:defRPr sz="2800">
                <a:solidFill>
                  <a:srgbClr val="253957"/>
                </a:solidFill>
                <a:latin typeface="+mn-lt"/>
                <a:ea typeface="+mn-ea"/>
                <a:cs typeface="+mn-cs"/>
                <a:sym typeface="Arial Narrow"/>
              </a:defRPr>
            </a:pPr>
            <a:endParaRPr lang="ru-RU" sz="3600" b="1" dirty="0" smtClean="0"/>
          </a:p>
          <a:p>
            <a:pPr marL="304800" algn="just">
              <a:spcBef>
                <a:spcPts val="2800"/>
              </a:spcBef>
              <a:buSzPct val="100000"/>
              <a:defRPr sz="2800">
                <a:solidFill>
                  <a:srgbClr val="253957"/>
                </a:solidFill>
                <a:latin typeface="+mn-lt"/>
                <a:ea typeface="+mn-ea"/>
                <a:cs typeface="+mn-cs"/>
                <a:sym typeface="Arial Narrow"/>
              </a:defRPr>
            </a:pPr>
            <a:r>
              <a:rPr lang="ru-RU" sz="3600" b="1" dirty="0" smtClean="0"/>
              <a:t>Гражданское право</a:t>
            </a:r>
          </a:p>
          <a:p>
            <a:pPr marL="304800" algn="l">
              <a:spcBef>
                <a:spcPts val="2800"/>
              </a:spcBef>
              <a:buSzPct val="100000"/>
              <a:buFontTx/>
              <a:buChar char="-"/>
              <a:defRPr sz="2800">
                <a:solidFill>
                  <a:srgbClr val="253957"/>
                </a:solidFill>
                <a:latin typeface="+mn-lt"/>
                <a:ea typeface="+mn-ea"/>
                <a:cs typeface="+mn-cs"/>
                <a:sym typeface="Arial Narrow"/>
              </a:defRPr>
            </a:pPr>
            <a:r>
              <a:rPr lang="ru-RU" sz="3600" b="1" dirty="0" smtClean="0"/>
              <a:t> </a:t>
            </a:r>
            <a:r>
              <a:rPr lang="ru-RU" sz="3600" dirty="0" smtClean="0"/>
              <a:t>Юридическое равенство сторон</a:t>
            </a:r>
          </a:p>
          <a:p>
            <a:pPr marL="304800" algn="just">
              <a:spcBef>
                <a:spcPts val="2800"/>
              </a:spcBef>
              <a:buSzPct val="100000"/>
              <a:buFontTx/>
              <a:buChar char="-"/>
              <a:defRPr sz="2800">
                <a:solidFill>
                  <a:srgbClr val="253957"/>
                </a:solidFill>
                <a:latin typeface="+mn-lt"/>
                <a:ea typeface="+mn-ea"/>
                <a:cs typeface="+mn-cs"/>
                <a:sym typeface="Arial Narrow"/>
              </a:defRPr>
            </a:pPr>
            <a:r>
              <a:rPr lang="ru-RU" sz="3600" dirty="0" smtClean="0"/>
              <a:t> Неприконсновенность собственности</a:t>
            </a:r>
          </a:p>
          <a:p>
            <a:pPr marL="304800" algn="just">
              <a:spcBef>
                <a:spcPts val="2800"/>
              </a:spcBef>
              <a:buSzPct val="100000"/>
              <a:buFontTx/>
              <a:buChar char="-"/>
              <a:defRPr sz="2800">
                <a:solidFill>
                  <a:srgbClr val="253957"/>
                </a:solidFill>
                <a:latin typeface="+mn-lt"/>
                <a:ea typeface="+mn-ea"/>
                <a:cs typeface="+mn-cs"/>
                <a:sym typeface="Arial Narrow"/>
              </a:defRPr>
            </a:pPr>
            <a:r>
              <a:rPr lang="ru-RU" sz="3600" dirty="0" smtClean="0"/>
              <a:t> Свобода договора</a:t>
            </a:r>
          </a:p>
          <a:p>
            <a:pPr marL="304800" algn="just">
              <a:spcBef>
                <a:spcPts val="2800"/>
              </a:spcBef>
              <a:buSzPct val="100000"/>
              <a:buFontTx/>
              <a:buChar char="-"/>
              <a:defRPr sz="2800">
                <a:solidFill>
                  <a:srgbClr val="253957"/>
                </a:solidFill>
                <a:latin typeface="+mn-lt"/>
                <a:ea typeface="+mn-ea"/>
                <a:cs typeface="+mn-cs"/>
                <a:sym typeface="Arial Narrow"/>
              </a:defRPr>
            </a:pPr>
            <a:r>
              <a:rPr lang="ru-RU" sz="3600" dirty="0" smtClean="0"/>
              <a:t> Добросовестность</a:t>
            </a:r>
          </a:p>
          <a:p>
            <a:pPr marL="304800" algn="l">
              <a:spcBef>
                <a:spcPts val="2800"/>
              </a:spcBef>
              <a:buSzPct val="100000"/>
              <a:defRPr sz="2800">
                <a:solidFill>
                  <a:srgbClr val="253957"/>
                </a:solidFill>
                <a:latin typeface="+mn-lt"/>
                <a:ea typeface="+mn-ea"/>
                <a:cs typeface="+mn-cs"/>
                <a:sym typeface="Arial Narrow"/>
              </a:defRPr>
            </a:pPr>
            <a:endParaRPr lang="ru-RU" sz="3600" b="1" dirty="0" smtClean="0"/>
          </a:p>
          <a:p>
            <a:pPr marL="304800" algn="l">
              <a:spcBef>
                <a:spcPts val="2800"/>
              </a:spcBef>
              <a:buSzPct val="100000"/>
              <a:defRPr sz="2800">
                <a:solidFill>
                  <a:srgbClr val="253957"/>
                </a:solidFill>
                <a:latin typeface="+mn-lt"/>
                <a:ea typeface="+mn-ea"/>
                <a:cs typeface="+mn-cs"/>
                <a:sym typeface="Arial Narrow"/>
              </a:defRPr>
            </a:pPr>
            <a:r>
              <a:rPr lang="ru-RU" sz="3600" b="1" dirty="0" smtClean="0"/>
              <a:t>Международное публичное право</a:t>
            </a:r>
          </a:p>
          <a:p>
            <a:pPr marL="304800" algn="l">
              <a:spcBef>
                <a:spcPts val="2800"/>
              </a:spcBef>
              <a:buSzPct val="100000"/>
              <a:buFontTx/>
              <a:buChar char="-"/>
              <a:defRPr sz="2800">
                <a:solidFill>
                  <a:srgbClr val="253957"/>
                </a:solidFill>
                <a:latin typeface="+mn-lt"/>
                <a:ea typeface="+mn-ea"/>
                <a:cs typeface="+mn-cs"/>
                <a:sym typeface="Arial Narrow"/>
              </a:defRPr>
            </a:pPr>
            <a:r>
              <a:rPr lang="ru-RU" sz="3600" dirty="0" smtClean="0"/>
              <a:t> Суверенное равенство</a:t>
            </a:r>
          </a:p>
          <a:p>
            <a:pPr marL="304800" algn="l">
              <a:spcBef>
                <a:spcPts val="2800"/>
              </a:spcBef>
              <a:buSzPct val="100000"/>
              <a:buFontTx/>
              <a:buChar char="-"/>
              <a:defRPr sz="2800">
                <a:solidFill>
                  <a:srgbClr val="253957"/>
                </a:solidFill>
                <a:latin typeface="+mn-lt"/>
                <a:ea typeface="+mn-ea"/>
                <a:cs typeface="+mn-cs"/>
                <a:sym typeface="Arial Narrow"/>
              </a:defRPr>
            </a:pPr>
            <a:r>
              <a:rPr lang="ru-RU" sz="3600" dirty="0" smtClean="0"/>
              <a:t> Неприменение силы </a:t>
            </a:r>
          </a:p>
          <a:p>
            <a:pPr marL="304800" algn="l">
              <a:spcBef>
                <a:spcPts val="2800"/>
              </a:spcBef>
              <a:buSzPct val="100000"/>
              <a:buFontTx/>
              <a:buChar char="-"/>
              <a:defRPr sz="2800">
                <a:solidFill>
                  <a:srgbClr val="253957"/>
                </a:solidFill>
                <a:latin typeface="+mn-lt"/>
                <a:ea typeface="+mn-ea"/>
                <a:cs typeface="+mn-cs"/>
                <a:sym typeface="Arial Narrow"/>
              </a:defRPr>
            </a:pPr>
            <a:r>
              <a:rPr lang="ru-RU" sz="3600" dirty="0" smtClean="0"/>
              <a:t> Право народов на самоопределение и т.п.</a:t>
            </a:r>
          </a:p>
          <a:p>
            <a:pPr marL="304800" algn="just">
              <a:spcBef>
                <a:spcPts val="2800"/>
              </a:spcBef>
              <a:buSzPct val="100000"/>
              <a:buFontTx/>
              <a:buChar char="-"/>
              <a:defRPr sz="2800">
                <a:solidFill>
                  <a:srgbClr val="253957"/>
                </a:solidFill>
                <a:latin typeface="+mn-lt"/>
                <a:ea typeface="+mn-ea"/>
                <a:cs typeface="+mn-cs"/>
                <a:sym typeface="Arial Narrow"/>
              </a:defRPr>
            </a:pPr>
            <a:endParaRPr sz="3600" b="1"/>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047672" y="6143620"/>
            <a:ext cx="21523142" cy="48426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304800" indent="-304800" algn="l">
              <a:spcBef>
                <a:spcPts val="2800"/>
              </a:spcBef>
              <a:buSzPct val="100000"/>
              <a:buAutoNum type="arabicPeriod"/>
              <a:defRPr sz="2800">
                <a:solidFill>
                  <a:srgbClr val="253957"/>
                </a:solidFill>
                <a:latin typeface="+mn-lt"/>
                <a:ea typeface="+mn-ea"/>
                <a:cs typeface="+mn-cs"/>
                <a:sym typeface="Arial Narrow"/>
              </a:defRPr>
            </a:pPr>
            <a:endParaRPr sz="3600"/>
          </a:p>
        </p:txBody>
      </p:sp>
      <p:sp>
        <p:nvSpPr>
          <p:cNvPr id="73" name="Очень крутой заголовок…"/>
          <p:cNvSpPr txBox="1"/>
          <p:nvPr/>
        </p:nvSpPr>
        <p:spPr>
          <a:xfrm>
            <a:off x="1115664" y="2972786"/>
            <a:ext cx="21506374"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endParaRPr/>
          </a:p>
        </p:txBody>
      </p:sp>
      <p:sp>
        <p:nvSpPr>
          <p:cNvPr id="74" name="Заголовок основного текста"/>
          <p:cNvSpPr txBox="1"/>
          <p:nvPr/>
        </p:nvSpPr>
        <p:spPr>
          <a:xfrm>
            <a:off x="1261986" y="10501338"/>
            <a:ext cx="20927434"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pPr>
              <a:lnSpc>
                <a:spcPct val="150000"/>
              </a:lnSpc>
            </a:pPr>
            <a:endParaRPr lang="ru-RU" dirty="0" smtClean="0"/>
          </a:p>
          <a:p>
            <a:pPr>
              <a:lnSpc>
                <a:spcPct val="150000"/>
              </a:lnSpc>
            </a:pPr>
            <a:endParaRPr lang="ru-RU" dirty="0" smtClean="0"/>
          </a:p>
          <a:p>
            <a:pPr>
              <a:lnSpc>
                <a:spcPct val="150000"/>
              </a:lnSpc>
            </a:pPr>
            <a:r>
              <a:rPr lang="ru-RU" dirty="0" smtClean="0"/>
              <a:t>1) Новелла налогового законодательства, вводящая новый местный налог – «налог на домашних животных»</a:t>
            </a:r>
          </a:p>
          <a:p>
            <a:pPr>
              <a:lnSpc>
                <a:spcPct val="150000"/>
              </a:lnSpc>
            </a:pPr>
            <a:endParaRPr lang="ru-RU" dirty="0" smtClean="0"/>
          </a:p>
          <a:p>
            <a:pPr>
              <a:lnSpc>
                <a:spcPct val="150000"/>
              </a:lnSpc>
            </a:pPr>
            <a:r>
              <a:rPr lang="ru-RU" dirty="0" smtClean="0"/>
              <a:t>2) Поправки в УК РФ – декриминализация «репостов»</a:t>
            </a:r>
          </a:p>
          <a:p>
            <a:pPr>
              <a:lnSpc>
                <a:spcPct val="150000"/>
              </a:lnSpc>
            </a:pPr>
            <a:endParaRPr lang="ru-RU" dirty="0" smtClean="0"/>
          </a:p>
          <a:p>
            <a:pPr>
              <a:lnSpc>
                <a:spcPct val="150000"/>
              </a:lnSpc>
            </a:pPr>
            <a:r>
              <a:rPr lang="ru-RU" dirty="0" smtClean="0"/>
              <a:t>3) Международный договор между Россией и странами-участницами Совета Европы о признании статуса Крыма как субъекта Российской Федерации</a:t>
            </a:r>
          </a:p>
          <a:p>
            <a:pPr>
              <a:lnSpc>
                <a:spcPct val="150000"/>
              </a:lnSpc>
            </a:pPr>
            <a:endParaRPr lang="ru-RU" dirty="0" smtClean="0"/>
          </a:p>
          <a:p>
            <a:pPr>
              <a:lnSpc>
                <a:spcPct val="150000"/>
              </a:lnSpc>
            </a:pPr>
            <a:r>
              <a:rPr lang="ru-RU" dirty="0" smtClean="0"/>
              <a:t>4) Закон «О штрафах для неплательщиков по договорам аренды»</a:t>
            </a:r>
            <a:endParaRPr/>
          </a:p>
        </p:txBody>
      </p:sp>
      <p:sp>
        <p:nvSpPr>
          <p:cNvPr id="75"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sp>
        <p:nvSpPr>
          <p:cNvPr id="76" name="Название подразделения, лаборатории, факультета и т.д."/>
          <p:cNvSpPr txBox="1"/>
          <p:nvPr/>
        </p:nvSpPr>
        <p:spPr>
          <a:xfrm>
            <a:off x="11338744" y="956276"/>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a:p>
        </p:txBody>
      </p:sp>
      <p:pic>
        <p:nvPicPr>
          <p:cNvPr id="77" name="Изображение" descr="Изображение"/>
          <p:cNvPicPr>
            <a:picLocks noChangeAspect="1"/>
          </p:cNvPicPr>
          <p:nvPr/>
        </p:nvPicPr>
        <p:blipFill>
          <a:blip r:embed="rId2">
            <a:extLst/>
          </a:blip>
          <a:stretch>
            <a:fillRect/>
          </a:stretch>
        </p:blipFill>
        <p:spPr>
          <a:xfrm>
            <a:off x="1226606" y="586180"/>
            <a:ext cx="1199579" cy="1199579"/>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047672" y="6143620"/>
            <a:ext cx="21523142" cy="48426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304800" indent="-304800" algn="l">
              <a:spcBef>
                <a:spcPts val="2800"/>
              </a:spcBef>
              <a:buSzPct val="100000"/>
              <a:buAutoNum type="arabicPeriod"/>
              <a:defRPr sz="2800">
                <a:solidFill>
                  <a:srgbClr val="253957"/>
                </a:solidFill>
                <a:latin typeface="+mn-lt"/>
                <a:ea typeface="+mn-ea"/>
                <a:cs typeface="+mn-cs"/>
                <a:sym typeface="Arial Narrow"/>
              </a:defRPr>
            </a:pPr>
            <a:endParaRPr sz="3600"/>
          </a:p>
        </p:txBody>
      </p:sp>
      <p:sp>
        <p:nvSpPr>
          <p:cNvPr id="73" name="Очень крутой заголовок…"/>
          <p:cNvSpPr txBox="1"/>
          <p:nvPr/>
        </p:nvSpPr>
        <p:spPr>
          <a:xfrm>
            <a:off x="1115664" y="2972786"/>
            <a:ext cx="21506374"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dirty="0" smtClean="0"/>
              <a:t>Про Предметы ведения </a:t>
            </a:r>
            <a:endParaRPr/>
          </a:p>
        </p:txBody>
      </p:sp>
      <p:sp>
        <p:nvSpPr>
          <p:cNvPr id="74" name="Заголовок основного текста"/>
          <p:cNvSpPr txBox="1"/>
          <p:nvPr/>
        </p:nvSpPr>
        <p:spPr>
          <a:xfrm>
            <a:off x="1119110" y="10287024"/>
            <a:ext cx="20927434"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pPr algn="just"/>
            <a:endParaRPr lang="ru-RU" sz="4000" b="0" dirty="0" smtClean="0"/>
          </a:p>
          <a:p>
            <a:pPr algn="just"/>
            <a:endParaRPr lang="ru-RU" sz="4000" b="0" dirty="0" smtClean="0"/>
          </a:p>
          <a:p>
            <a:pPr algn="just"/>
            <a:r>
              <a:rPr lang="ru-RU" sz="4000" b="0" dirty="0" smtClean="0"/>
              <a:t>В соответствие с методическими указаниями, решаемые в законопроекте вопросы должны относиться к </a:t>
            </a:r>
            <a:r>
              <a:rPr lang="ru-RU" sz="4000" dirty="0" smtClean="0"/>
              <a:t>предметам исключительного ведения</a:t>
            </a:r>
            <a:r>
              <a:rPr lang="ru-RU" sz="4000" b="0" dirty="0" smtClean="0"/>
              <a:t> </a:t>
            </a:r>
            <a:r>
              <a:rPr lang="ru-RU" sz="4000" dirty="0" smtClean="0"/>
              <a:t>Российской Федерации</a:t>
            </a:r>
            <a:r>
              <a:rPr lang="ru-RU" sz="4000" b="0" dirty="0" smtClean="0"/>
              <a:t> или к </a:t>
            </a:r>
            <a:r>
              <a:rPr lang="ru-RU" sz="4000" dirty="0" smtClean="0"/>
              <a:t>предметам совместного ведения Российской Федерации и ее субъектов</a:t>
            </a:r>
          </a:p>
          <a:p>
            <a:pPr algn="just"/>
            <a:endParaRPr lang="ru-RU" sz="4000" dirty="0" smtClean="0"/>
          </a:p>
          <a:p>
            <a:pPr algn="just"/>
            <a:r>
              <a:rPr lang="ru-RU" sz="4000" b="0" dirty="0" smtClean="0"/>
              <a:t>Данное уточнение не столько органичивает круг возможных вопросов, сколько конкретизирует его. Выбор темы с оглядкой на </a:t>
            </a:r>
            <a:r>
              <a:rPr lang="ru-RU" sz="4000" dirty="0" smtClean="0"/>
              <a:t>ст. 71 и 72 Конституции РФ</a:t>
            </a:r>
            <a:r>
              <a:rPr lang="ru-RU" sz="4000" b="0" dirty="0" smtClean="0"/>
              <a:t> может помочь автору четче сформулировать область правового регулирования</a:t>
            </a:r>
          </a:p>
          <a:p>
            <a:pPr algn="just"/>
            <a:endParaRPr lang="ru-RU" sz="4000" b="0" dirty="0" smtClean="0"/>
          </a:p>
          <a:p>
            <a:pPr algn="just"/>
            <a:r>
              <a:rPr lang="ru-RU" sz="4000" b="0" dirty="0" smtClean="0"/>
              <a:t>В круг, обозначенный методическими материалами, не вошли предметы исключительного ведения субъектов Российской Федерации, однако толкование ст. 73 Конституции РФ вызывает вопросы даже в среде практиков государственного управления</a:t>
            </a:r>
            <a:endParaRPr sz="4000" b="0"/>
          </a:p>
        </p:txBody>
      </p:sp>
      <p:sp>
        <p:nvSpPr>
          <p:cNvPr id="75"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sp>
        <p:nvSpPr>
          <p:cNvPr id="76" name="Название подразделения, лаборатории, факультета и т.д."/>
          <p:cNvSpPr txBox="1"/>
          <p:nvPr/>
        </p:nvSpPr>
        <p:spPr>
          <a:xfrm>
            <a:off x="11338744" y="956276"/>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a:p>
        </p:txBody>
      </p:sp>
      <p:pic>
        <p:nvPicPr>
          <p:cNvPr id="77" name="Изображение" descr="Изображение"/>
          <p:cNvPicPr>
            <a:picLocks noChangeAspect="1"/>
          </p:cNvPicPr>
          <p:nvPr/>
        </p:nvPicPr>
        <p:blipFill>
          <a:blip r:embed="rId2">
            <a:extLst/>
          </a:blip>
          <a:stretch>
            <a:fillRect/>
          </a:stretch>
        </p:blipFill>
        <p:spPr>
          <a:xfrm>
            <a:off x="1226606" y="586180"/>
            <a:ext cx="1199579" cy="1199579"/>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047672" y="6143620"/>
            <a:ext cx="21523142" cy="48426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304800" indent="-304800" algn="l">
              <a:spcBef>
                <a:spcPts val="2800"/>
              </a:spcBef>
              <a:buSzPct val="100000"/>
              <a:buAutoNum type="arabicPeriod"/>
              <a:defRPr sz="2800">
                <a:solidFill>
                  <a:srgbClr val="253957"/>
                </a:solidFill>
                <a:latin typeface="+mn-lt"/>
                <a:ea typeface="+mn-ea"/>
                <a:cs typeface="+mn-cs"/>
                <a:sym typeface="Arial Narrow"/>
              </a:defRPr>
            </a:pPr>
            <a:endParaRPr sz="3600"/>
          </a:p>
        </p:txBody>
      </p:sp>
      <p:sp>
        <p:nvSpPr>
          <p:cNvPr id="73" name="Очень крутой заголовок…"/>
          <p:cNvSpPr txBox="1"/>
          <p:nvPr/>
        </p:nvSpPr>
        <p:spPr>
          <a:xfrm>
            <a:off x="1115664" y="2972786"/>
            <a:ext cx="21506374"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7000" b="1" cap="all">
                <a:solidFill>
                  <a:srgbClr val="253957"/>
                </a:solidFill>
                <a:latin typeface="+mn-lt"/>
                <a:ea typeface="+mn-ea"/>
                <a:cs typeface="+mn-cs"/>
                <a:sym typeface="Arial Narrow"/>
              </a:defRPr>
            </a:pPr>
            <a:r>
              <a:rPr lang="ru-RU" dirty="0" smtClean="0"/>
              <a:t>Про что составить международный договор?</a:t>
            </a:r>
            <a:endParaRPr/>
          </a:p>
        </p:txBody>
      </p:sp>
      <p:sp>
        <p:nvSpPr>
          <p:cNvPr id="74" name="Заголовок основного текста"/>
          <p:cNvSpPr txBox="1"/>
          <p:nvPr/>
        </p:nvSpPr>
        <p:spPr>
          <a:xfrm>
            <a:off x="1119110" y="10072710"/>
            <a:ext cx="20927434"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pPr algn="just"/>
            <a:endParaRPr lang="ru-RU" b="0" dirty="0" smtClean="0"/>
          </a:p>
          <a:p>
            <a:pPr algn="just"/>
            <a:endParaRPr lang="ru-RU" b="0" dirty="0" smtClean="0"/>
          </a:p>
          <a:p>
            <a:pPr algn="just"/>
            <a:r>
              <a:rPr lang="ru-RU" b="0" dirty="0" smtClean="0"/>
              <a:t>В соответствие с методическими указаниями, проект международного договора должен быть направлен как на решение </a:t>
            </a:r>
            <a:r>
              <a:rPr lang="ru-RU" dirty="0" smtClean="0"/>
              <a:t>глобальных проблем человечества, так и на проблемы будущего, с которыми может столкнуться Россия и человечество в целом. </a:t>
            </a:r>
          </a:p>
          <a:p>
            <a:pPr algn="just"/>
            <a:endParaRPr lang="ru-RU" dirty="0" smtClean="0"/>
          </a:p>
          <a:p>
            <a:pPr algn="just"/>
            <a:r>
              <a:rPr lang="ru-RU" b="0" dirty="0" smtClean="0"/>
              <a:t>Авторы методических указания прямо рекоммендуют в вопросах международного права не зацикливаться на мелочах, а смотреть шире – вопросы </a:t>
            </a:r>
            <a:r>
              <a:rPr lang="ru-RU" dirty="0" smtClean="0"/>
              <a:t>контроля за производством новых видов вооружения</a:t>
            </a:r>
            <a:r>
              <a:rPr lang="ru-RU" b="0" dirty="0" smtClean="0"/>
              <a:t>, </a:t>
            </a:r>
            <a:r>
              <a:rPr lang="ru-RU" dirty="0" smtClean="0"/>
              <a:t>предотвращения негативных климатических изменений</a:t>
            </a:r>
            <a:r>
              <a:rPr lang="ru-RU" b="0" dirty="0" smtClean="0"/>
              <a:t>, </a:t>
            </a:r>
            <a:r>
              <a:rPr lang="ru-RU" dirty="0" smtClean="0"/>
              <a:t>регулирования трудовой миграции</a:t>
            </a:r>
            <a:r>
              <a:rPr lang="ru-RU" b="0" dirty="0" smtClean="0"/>
              <a:t>, </a:t>
            </a:r>
            <a:r>
              <a:rPr lang="ru-RU" dirty="0" smtClean="0"/>
              <a:t>использования роботов </a:t>
            </a:r>
            <a:r>
              <a:rPr lang="ru-RU" b="0" dirty="0" smtClean="0"/>
              <a:t>в мирной и военной сфере в приоритете перед частными вопросами конкретных государств.</a:t>
            </a:r>
            <a:endParaRPr/>
          </a:p>
        </p:txBody>
      </p:sp>
      <p:sp>
        <p:nvSpPr>
          <p:cNvPr id="75"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sp>
        <p:nvSpPr>
          <p:cNvPr id="76" name="Название подразделения, лаборатории, факультета и т.д."/>
          <p:cNvSpPr txBox="1"/>
          <p:nvPr/>
        </p:nvSpPr>
        <p:spPr>
          <a:xfrm>
            <a:off x="11338744" y="956276"/>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a:p>
        </p:txBody>
      </p:sp>
      <p:pic>
        <p:nvPicPr>
          <p:cNvPr id="77" name="Изображение" descr="Изображение"/>
          <p:cNvPicPr>
            <a:picLocks noChangeAspect="1"/>
          </p:cNvPicPr>
          <p:nvPr/>
        </p:nvPicPr>
        <p:blipFill>
          <a:blip r:embed="rId2">
            <a:extLst/>
          </a:blip>
          <a:stretch>
            <a:fillRect/>
          </a:stretch>
        </p:blipFill>
        <p:spPr>
          <a:xfrm>
            <a:off x="1226606" y="586180"/>
            <a:ext cx="1199579" cy="1199579"/>
          </a:xfrm>
          <a:prstGeom prst="rect">
            <a:avLst/>
          </a:prstGeom>
          <a:ln w="12700">
            <a:miter lim="400000"/>
          </a:ln>
        </p:spPr>
      </p:pic>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Arial Narrow"/>
        <a:ea typeface="Arial Narrow"/>
        <a:cs typeface="Arial Narrow"/>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rgbClr val="FFFFFF"/>
        </a:solidFill>
        <a:solidFill>
          <a:srgbClr val="FFFFFF"/>
        </a:solidFill>
        <a:solidFill>
          <a:srgbClr val="FFFFFF"/>
        </a:soli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Arial Narrow"/>
        <a:ea typeface="Arial Narrow"/>
        <a:cs typeface="Arial Narrow"/>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rgbClr val="FFFFFF"/>
        </a:solidFill>
        <a:solidFill>
          <a:srgbClr val="FFFFFF"/>
        </a:solidFill>
        <a:solidFill>
          <a:srgbClr val="FFFFFF"/>
        </a:soli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260</TotalTime>
  <Words>1189</Words>
  <Application>Microsoft Office PowerPoint</Application>
  <PresentationFormat>Произвольный</PresentationFormat>
  <Paragraphs>145</Paragraphs>
  <Slides>16</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 Narrow</vt:lpstr>
      <vt:lpstr>Helvetica</vt:lpstr>
      <vt:lpstr>Helvetica Light</vt:lpstr>
      <vt:lpstr>Helvetica Neue</vt:lpstr>
      <vt:lpstr>White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Пустовалова Елена Евгеньевна</cp:lastModifiedBy>
  <cp:revision>28</cp:revision>
  <dcterms:modified xsi:type="dcterms:W3CDTF">2019-01-11T13:01:57Z</dcterms:modified>
</cp:coreProperties>
</file>